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</p:sldMasterIdLst>
  <p:notesMasterIdLst>
    <p:notesMasterId r:id="rId59"/>
  </p:notesMasterIdLst>
  <p:handoutMasterIdLst>
    <p:handoutMasterId r:id="rId60"/>
  </p:handoutMasterIdLst>
  <p:sldIdLst>
    <p:sldId id="256" r:id="rId2"/>
    <p:sldId id="378" r:id="rId3"/>
    <p:sldId id="416" r:id="rId4"/>
    <p:sldId id="417" r:id="rId5"/>
    <p:sldId id="418" r:id="rId6"/>
    <p:sldId id="419" r:id="rId7"/>
    <p:sldId id="420" r:id="rId8"/>
    <p:sldId id="421" r:id="rId9"/>
    <p:sldId id="422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08" r:id="rId18"/>
    <p:sldId id="406" r:id="rId19"/>
    <p:sldId id="301" r:id="rId20"/>
    <p:sldId id="302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81" r:id="rId31"/>
    <p:sldId id="382" r:id="rId32"/>
    <p:sldId id="409" r:id="rId33"/>
    <p:sldId id="383" r:id="rId34"/>
    <p:sldId id="384" r:id="rId35"/>
    <p:sldId id="385" r:id="rId36"/>
    <p:sldId id="386" r:id="rId37"/>
    <p:sldId id="432" r:id="rId38"/>
    <p:sldId id="259" r:id="rId39"/>
    <p:sldId id="260" r:id="rId40"/>
    <p:sldId id="261" r:id="rId41"/>
    <p:sldId id="401" r:id="rId42"/>
    <p:sldId id="402" r:id="rId43"/>
    <p:sldId id="403" r:id="rId44"/>
    <p:sldId id="404" r:id="rId45"/>
    <p:sldId id="387" r:id="rId46"/>
    <p:sldId id="390" r:id="rId47"/>
    <p:sldId id="391" r:id="rId48"/>
    <p:sldId id="394" r:id="rId49"/>
    <p:sldId id="393" r:id="rId50"/>
    <p:sldId id="396" r:id="rId51"/>
    <p:sldId id="410" r:id="rId52"/>
    <p:sldId id="395" r:id="rId53"/>
    <p:sldId id="398" r:id="rId54"/>
    <p:sldId id="400" r:id="rId55"/>
    <p:sldId id="407" r:id="rId56"/>
    <p:sldId id="430" r:id="rId57"/>
    <p:sldId id="405" r:id="rId58"/>
  </p:sldIdLst>
  <p:sldSz cx="9144000" cy="5143500" type="screen16x9"/>
  <p:notesSz cx="91440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3FB3B0-FF27-E448-B08A-9EECB8A2C07F}">
          <p14:sldIdLst>
            <p14:sldId id="256"/>
            <p14:sldId id="378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08"/>
            <p14:sldId id="406"/>
            <p14:sldId id="301"/>
            <p14:sldId id="302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81"/>
            <p14:sldId id="382"/>
            <p14:sldId id="409"/>
            <p14:sldId id="383"/>
            <p14:sldId id="384"/>
            <p14:sldId id="385"/>
          </p14:sldIdLst>
        </p14:section>
        <p14:section name="Untitled Section" id="{D4DEB711-AFF8-F442-94E4-920C2907E9BF}">
          <p14:sldIdLst>
            <p14:sldId id="386"/>
            <p14:sldId id="432"/>
            <p14:sldId id="259"/>
            <p14:sldId id="260"/>
            <p14:sldId id="261"/>
            <p14:sldId id="401"/>
            <p14:sldId id="402"/>
            <p14:sldId id="403"/>
            <p14:sldId id="404"/>
            <p14:sldId id="387"/>
            <p14:sldId id="390"/>
            <p14:sldId id="391"/>
            <p14:sldId id="394"/>
            <p14:sldId id="393"/>
            <p14:sldId id="396"/>
            <p14:sldId id="410"/>
            <p14:sldId id="395"/>
            <p14:sldId id="398"/>
            <p14:sldId id="400"/>
            <p14:sldId id="407"/>
            <p14:sldId id="430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hiddenSlides="1" frameSlides="1"/>
  <p:clrMru>
    <a:srgbClr val="99FF99"/>
    <a:srgbClr val="FF3300"/>
    <a:srgbClr val="CCFF33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96"/>
    <p:restoredTop sz="91368"/>
  </p:normalViewPr>
  <p:slideViewPr>
    <p:cSldViewPr>
      <p:cViewPr>
        <p:scale>
          <a:sx n="154" d="100"/>
          <a:sy n="154" d="100"/>
        </p:scale>
        <p:origin x="688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5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67584EE-1E62-CB46-AA4A-7503D35925EE}" type="datetimeFigureOut">
              <a:rPr lang="en-US" altLang="en-US"/>
              <a:pPr/>
              <a:t>8/28/19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25B83C9-AB14-F047-BEF4-53C2DC767D0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dirty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514350"/>
            <a:ext cx="4572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F03955F-DF93-8440-A91B-74B1AA71F75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DB3A190-84E5-0E44-87E4-E4EA9BFEF79B}" type="slidenum">
              <a:rPr lang="en-US" altLang="en-US" sz="1200"/>
              <a:pPr eaLnBrk="1" hangingPunct="1"/>
              <a:t>1</a:t>
            </a:fld>
            <a:endParaRPr lang="en-US" altLang="en-US" sz="120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F476D5C-4E9D-9347-B75C-084303A5B001}" type="slidenum">
              <a:rPr lang="en-US" altLang="en-US" sz="1200"/>
              <a:pPr eaLnBrk="1" hangingPunct="1"/>
              <a:t>24</a:t>
            </a:fld>
            <a:endParaRPr lang="en-US" altLang="en-US" sz="1200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D2AF910-5826-C94D-8714-46D3EE447E0D}" type="slidenum">
              <a:rPr lang="en-US" altLang="en-US" sz="1200"/>
              <a:pPr eaLnBrk="1" hangingPunct="1"/>
              <a:t>25</a:t>
            </a:fld>
            <a:endParaRPr lang="en-US" altLang="en-US" sz="1200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2991183-7B24-7043-9701-6431C7BAF04E}" type="slidenum">
              <a:rPr lang="en-US" altLang="en-US" sz="1200"/>
              <a:pPr eaLnBrk="1" hangingPunct="1"/>
              <a:t>26</a:t>
            </a:fld>
            <a:endParaRPr lang="en-US" altLang="en-US" sz="1200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C2D069E-06A0-6E45-9FE7-37833B6EF30C}" type="slidenum">
              <a:rPr lang="en-US" altLang="en-US" sz="1200"/>
              <a:pPr eaLnBrk="1" hangingPunct="1"/>
              <a:t>27</a:t>
            </a:fld>
            <a:endParaRPr lang="en-US" altLang="en-US" sz="120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8B06532-F651-2B47-8880-6463AF5A8A4C}" type="slidenum">
              <a:rPr lang="en-US" altLang="en-US" sz="1200"/>
              <a:pPr eaLnBrk="1" hangingPunct="1"/>
              <a:t>28</a:t>
            </a:fld>
            <a:endParaRPr lang="en-US" altLang="en-US" sz="1200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DB5C14-F28B-714E-A6F7-054A3BE6B53E}" type="slidenum">
              <a:rPr lang="en-US" altLang="en-US" sz="1200"/>
              <a:pPr eaLnBrk="1" hangingPunct="1"/>
              <a:t>29</a:t>
            </a:fld>
            <a:endParaRPr lang="en-US" altLang="en-US" sz="120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E7F3701-F359-5D48-A658-278BC5885BC1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30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5299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286000" y="520700"/>
            <a:ext cx="4565650" cy="2568575"/>
          </a:xfrm>
          <a:solidFill>
            <a:srgbClr val="FFFFFF"/>
          </a:solidFill>
          <a:ln/>
        </p:spPr>
      </p:sp>
      <p:sp>
        <p:nvSpPr>
          <p:cNvPr id="5530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0438" cy="3081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04E2E59-1733-2B41-A0D9-2DAC37BCF002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31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734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286000" y="520700"/>
            <a:ext cx="4565650" cy="2568575"/>
          </a:xfrm>
          <a:solidFill>
            <a:srgbClr val="FFFFFF"/>
          </a:solidFill>
          <a:ln/>
        </p:spPr>
      </p:sp>
      <p:sp>
        <p:nvSpPr>
          <p:cNvPr id="5734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0438" cy="3081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901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901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9775C64-7A58-1345-B4ED-F2E5A8C9EC0E}" type="slidenum">
              <a:rPr lang="en-US" altLang="en-US" sz="1200"/>
              <a:pPr eaLnBrk="1" hangingPunct="1"/>
              <a:t>32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AF74E07-8EC4-2846-9999-B136F57E4D61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33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9395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286000" y="520700"/>
            <a:ext cx="4565650" cy="2568575"/>
          </a:xfrm>
          <a:solidFill>
            <a:srgbClr val="FFFFFF"/>
          </a:solidFill>
          <a:ln/>
        </p:spPr>
      </p:sp>
      <p:sp>
        <p:nvSpPr>
          <p:cNvPr id="5939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0438" cy="3081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>
                <a:latin typeface="Calibri" charset="0"/>
                <a:ea typeface="ＭＳ Ｐゴシック" charset="-128"/>
              </a:rPr>
              <a:t>The Web is the greatest source of general knowledge available today.</a:t>
            </a: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1CB052A-18D8-274B-BAF6-8F6AA251F6BA}" type="slidenum">
              <a:rPr lang="en-US" altLang="en-US" sz="1200">
                <a:latin typeface="Calibri" charset="0"/>
              </a:rPr>
              <a:pPr eaLnBrk="1" hangingPunct="1"/>
              <a:t>3</a:t>
            </a:fld>
            <a:endParaRPr lang="en-US" alt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36CE971-BF31-5F47-B128-AA75F42090DE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34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61443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286000" y="520700"/>
            <a:ext cx="4565650" cy="2568575"/>
          </a:xfrm>
          <a:solidFill>
            <a:srgbClr val="FFFFFF"/>
          </a:solidFill>
          <a:ln/>
        </p:spPr>
      </p:sp>
      <p:sp>
        <p:nvSpPr>
          <p:cNvPr id="6144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0438" cy="3081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8958879-1C40-D04A-93BD-716AD6C66F45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35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63491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286000" y="520700"/>
            <a:ext cx="4565650" cy="2568575"/>
          </a:xfrm>
          <a:solidFill>
            <a:srgbClr val="FFFFFF"/>
          </a:solidFill>
          <a:ln/>
        </p:spPr>
      </p:sp>
      <p:sp>
        <p:nvSpPr>
          <p:cNvPr id="6349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0438" cy="3081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D63278E-9780-534F-8B2C-B7D8AD35886E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36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65539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286000" y="520700"/>
            <a:ext cx="4565650" cy="2568575"/>
          </a:xfrm>
          <a:solidFill>
            <a:srgbClr val="FFFFFF"/>
          </a:solidFill>
          <a:ln/>
        </p:spPr>
      </p:sp>
      <p:sp>
        <p:nvSpPr>
          <p:cNvPr id="6554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0438" cy="3081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99633bdad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6" name="Google Shape;286;g599633bda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11635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99633bdad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g599633bda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7908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99633bdad_0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599633bda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955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latin typeface="Calibri" charset="0"/>
                <a:ea typeface="ＭＳ Ｐゴシック" charset="-128"/>
              </a:rPr>
              <a:t>The Web is the greatest source of general knowledge available today.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6ACF75C-46AC-8643-A483-189FB7AD5BAA}" type="slidenum">
              <a:rPr lang="en-US" altLang="en-US" sz="1200">
                <a:latin typeface="Calibri" charset="0"/>
              </a:rPr>
              <a:pPr eaLnBrk="1" hangingPunct="1"/>
              <a:t>4</a:t>
            </a:fld>
            <a:endParaRPr lang="en-US" alt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86000" y="514350"/>
            <a:ext cx="4572000" cy="25717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alibri" charset="0"/>
              </a:rPr>
              <a:t>As a separate, but related example of using data on the web, many sites not embed semantic data on web pages.  The data is represented in an RDF-compatible graph format using terms defined in common ontologies found at schema.org.</a:t>
            </a: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DB67B999-606E-B240-AC85-48D62A732A97}" type="slidenum">
              <a:rPr lang="en-US" sz="1200"/>
              <a:pPr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75356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F356B27-90BB-D04D-BD38-FE53F94956D2}" type="slidenum">
              <a:rPr lang="en-US" altLang="en-US" sz="1200"/>
              <a:pPr eaLnBrk="1" hangingPunct="1"/>
              <a:t>19</a:t>
            </a:fld>
            <a:endParaRPr lang="en-US" altLang="en-US" sz="12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4F5B87C-FF1B-F74C-9DB9-FBFB44B4229B}" type="slidenum">
              <a:rPr lang="en-US" altLang="en-US" sz="1200"/>
              <a:pPr eaLnBrk="1" hangingPunct="1"/>
              <a:t>20</a:t>
            </a:fld>
            <a:endParaRPr lang="en-US" altLang="en-US" sz="1200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B8C8FF1-6CD3-7648-BD82-E1D99136CCB1}" type="slidenum">
              <a:rPr lang="en-US" altLang="en-US" sz="1200"/>
              <a:pPr eaLnBrk="1" hangingPunct="1"/>
              <a:t>21</a:t>
            </a:fld>
            <a:endParaRPr lang="en-US" altLang="en-US" sz="12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3A02148-8139-DE41-B907-E4014B24C545}" type="slidenum">
              <a:rPr lang="en-US" altLang="en-US" sz="1200"/>
              <a:pPr eaLnBrk="1" hangingPunct="1"/>
              <a:t>22</a:t>
            </a:fld>
            <a:endParaRPr lang="en-US" altLang="en-US" sz="120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EBB50AA-E0E2-6D47-8D66-63F671D20534}" type="slidenum">
              <a:rPr lang="en-US" altLang="en-US" sz="1200"/>
              <a:pPr eaLnBrk="1" hangingPunct="1"/>
              <a:t>23</a:t>
            </a:fld>
            <a:endParaRPr lang="en-US" altLang="en-US" sz="12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77863" y="1189435"/>
            <a:ext cx="7772400" cy="110251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84300" y="2571750"/>
            <a:ext cx="6400800" cy="1314450"/>
          </a:xfrm>
        </p:spPr>
        <p:txBody>
          <a:bodyPr/>
          <a:lstStyle>
            <a:lvl1pPr marL="0" indent="0" algn="ctr">
              <a:buFontTx/>
              <a:buNone/>
              <a:defRPr sz="21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10674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8063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5113" y="152400"/>
            <a:ext cx="2076450" cy="4819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5763" y="152400"/>
            <a:ext cx="6076950" cy="4819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6736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763" y="152400"/>
            <a:ext cx="82296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1963" y="1072753"/>
            <a:ext cx="4038600" cy="38992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52963" y="1072754"/>
            <a:ext cx="4038600" cy="1891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52963" y="3078957"/>
            <a:ext cx="4038600" cy="1893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808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763" y="152400"/>
            <a:ext cx="82296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1963" y="1072753"/>
            <a:ext cx="4038600" cy="38992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963" y="1072753"/>
            <a:ext cx="4038600" cy="38992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8482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669726" y="133946"/>
            <a:ext cx="7804477" cy="80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3797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669726" y="1146291"/>
            <a:ext cx="7804477" cy="364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241082" lvl="0" indent="-207933" algn="l" rtl="0">
              <a:lnSpc>
                <a:spcPct val="110000"/>
              </a:lnSpc>
              <a:spcBef>
                <a:spcPts val="316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82163" lvl="1" indent="-207933" algn="l" rtl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723245" lvl="2" indent="-207933" algn="l" rtl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964326" lvl="3" indent="-207933" algn="l" rtl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1205408" lvl="4" indent="-207933" algn="l" rtl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1446489" lvl="5" indent="-207933" algn="l" rtl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SzPts val="2610"/>
              <a:buChar char="•"/>
              <a:defRPr/>
            </a:lvl6pPr>
            <a:lvl7pPr marL="1687571" lvl="6" indent="-207933" algn="l" rtl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SzPts val="2610"/>
              <a:buChar char="•"/>
              <a:defRPr/>
            </a:lvl7pPr>
            <a:lvl8pPr marL="1928652" lvl="7" indent="-207932" algn="l" rtl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SzPts val="2610"/>
              <a:buChar char="•"/>
              <a:defRPr/>
            </a:lvl8pPr>
            <a:lvl9pPr marL="2169734" lvl="8" indent="-207932" algn="l" rtl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6663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500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542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963" y="1072753"/>
            <a:ext cx="4038600" cy="389929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963" y="1072753"/>
            <a:ext cx="4038600" cy="389929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7886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653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6247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454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4086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8025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5763" y="152400"/>
            <a:ext cx="8229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1963" y="1072753"/>
            <a:ext cx="8229600" cy="3899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Calibri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Calibri" charset="0"/>
          <a:ea typeface="ＭＳ Ｐゴシック" charset="0"/>
          <a:cs typeface="ＭＳ Ｐゴシック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Georgia" pitchFamily="-65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Georgia" pitchFamily="-65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Georgia" pitchFamily="-65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Georgia" pitchFamily="-65" charset="0"/>
        </a:defRPr>
      </a:lvl9pPr>
    </p:titleStyle>
    <p:bodyStyle>
      <a:lvl1pPr marL="175022" indent="-175022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ＭＳ Ｐゴシック" charset="0"/>
          <a:cs typeface="ＭＳ Ｐゴシック" charset="0"/>
        </a:defRPr>
      </a:lvl1pPr>
      <a:lvl2pPr marL="427435" indent="-166688" algn="l" rtl="0" eaLnBrk="0" fontAlgn="base" hangingPunct="0">
        <a:spcBef>
          <a:spcPct val="20000"/>
        </a:spcBef>
        <a:spcAft>
          <a:spcPct val="0"/>
        </a:spcAft>
        <a:buFont typeface="Georgia" charset="0"/>
        <a:buChar char="-"/>
        <a:defRPr sz="2100">
          <a:solidFill>
            <a:schemeClr val="tx1"/>
          </a:solidFill>
          <a:latin typeface="Calibri"/>
          <a:ea typeface="ＭＳ Ｐゴシック" pitchFamily="-65" charset="-128"/>
        </a:defRPr>
      </a:lvl2pPr>
      <a:lvl3pPr marL="685800" indent="-167879" algn="l" rtl="0" eaLnBrk="0" fontAlgn="base" hangingPunct="0">
        <a:spcBef>
          <a:spcPct val="20000"/>
        </a:spcBef>
        <a:spcAft>
          <a:spcPct val="0"/>
        </a:spcAft>
        <a:buFont typeface="Georgia" charset="0"/>
        <a:buChar char="◦"/>
        <a:defRPr sz="1800">
          <a:solidFill>
            <a:schemeClr val="tx1"/>
          </a:solidFill>
          <a:latin typeface="Calibri"/>
          <a:ea typeface="ＭＳ Ｐゴシック" pitchFamily="-65" charset="-128"/>
        </a:defRPr>
      </a:lvl3pPr>
      <a:lvl4pPr marL="1027510" indent="-167879" algn="l" rtl="0" eaLnBrk="0" fontAlgn="base" hangingPunct="0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Calibri"/>
          <a:ea typeface="ＭＳ Ｐゴシック" pitchFamily="-65" charset="-128"/>
        </a:defRPr>
      </a:lvl4pPr>
      <a:lvl5pPr marL="1287066" indent="-173831" algn="l" rtl="0" eaLnBrk="0" fontAlgn="base" hangingPunct="0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Calibri"/>
          <a:ea typeface="ＭＳ Ｐゴシック" pitchFamily="-65" charset="-128"/>
        </a:defRPr>
      </a:lvl5pPr>
      <a:lvl6pPr marL="1629966" indent="-173831" algn="l" rtl="0" fontAlgn="base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+mn-lt"/>
          <a:ea typeface="ＭＳ Ｐゴシック" pitchFamily="-65" charset="-128"/>
        </a:defRPr>
      </a:lvl6pPr>
      <a:lvl7pPr marL="1972866" indent="-173831" algn="l" rtl="0" fontAlgn="base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+mn-lt"/>
          <a:ea typeface="ＭＳ Ｐゴシック" pitchFamily="-65" charset="-128"/>
        </a:defRPr>
      </a:lvl7pPr>
      <a:lvl8pPr marL="2315766" indent="-173831" algn="l" rtl="0" fontAlgn="base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+mn-lt"/>
          <a:ea typeface="ＭＳ Ｐゴシック" pitchFamily="-65" charset="-128"/>
        </a:defRPr>
      </a:lvl8pPr>
      <a:lvl9pPr marL="2658666" indent="-173831" algn="l" rtl="0" fontAlgn="base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hyperlink" Target="http://www.w3.org/People/Berners-Lee/" TargetMode="External"/><Relationship Id="rId4" Type="http://schemas.openxmlformats.org/officeDocument/2006/relationships/hyperlink" Target="http://www.w3.org/History/1989/proposal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nowledge_Graph" TargetMode="External"/><Relationship Id="rId2" Type="http://schemas.openxmlformats.org/officeDocument/2006/relationships/hyperlink" Target="https://en.wikipedia.org/wiki/Graph_databas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hyperlink" Target="https://en.wikipedia.org/wiki/Semantic_Web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dbpedia.org/page/University_of_Maryland,_Baltimore_County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kan.ne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od-cloud.net/" TargetMode="External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data.org/wiki/Property:P1566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data.org/wiki/Q7186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hyperlink" Target="https://www.wikidata.org/wiki/Q5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chema.org/Person" TargetMode="External"/><Relationship Id="rId2" Type="http://schemas.openxmlformats.org/officeDocument/2006/relationships/hyperlink" Target="http://live.dbpedia.org/resource/Alan_Tur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Uniform_Resource_Identifier" TargetMode="External"/><Relationship Id="rId4" Type="http://schemas.openxmlformats.org/officeDocument/2006/relationships/hyperlink" Target="http://www.w3.org/1999/02/22-rdf-syntax-ns#type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Schema.org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dbpedia.org/page/Alan_Turing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-mediawiki.org/" TargetMode="External"/><Relationship Id="rId2" Type="http://schemas.openxmlformats.org/officeDocument/2006/relationships/hyperlink" Target="http://meta.wikimedia.org/wiki/Wiki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reebase.com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en.wikipedia.org/wiki/Semantic_MediaWiki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freebase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www.google.com/insidesearch/features/search/knowledge.htm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-03.ibm.com/innovation/us/wats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X44alE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data.org/wiki/Q735049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kidata.org/wiki/Q3918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590550"/>
            <a:ext cx="7067550" cy="4000500"/>
          </a:xfrm>
        </p:spPr>
        <p:txBody>
          <a:bodyPr/>
          <a:lstStyle/>
          <a:p>
            <a:pPr eaLnBrk="1" hangingPunct="1"/>
            <a:r>
              <a:rPr lang="en-US" altLang="en-US" sz="4500" dirty="0">
                <a:latin typeface="Calibri" charset="0"/>
                <a:ea typeface="ＭＳ Ｐゴシック" charset="-128"/>
              </a:rPr>
              <a:t>Introduction to</a:t>
            </a:r>
            <a:br>
              <a:rPr lang="en-US" altLang="en-US" sz="4500" dirty="0">
                <a:latin typeface="Calibri" charset="0"/>
                <a:ea typeface="ＭＳ Ｐゴシック" charset="-128"/>
              </a:rPr>
            </a:br>
            <a:r>
              <a:rPr lang="en-US" altLang="en-US" sz="4500" dirty="0">
                <a:latin typeface="Calibri" charset="0"/>
                <a:ea typeface="ＭＳ Ｐゴシック" charset="-128"/>
              </a:rPr>
              <a:t>Knowledge Graphs</a:t>
            </a:r>
            <a:br>
              <a:rPr lang="en-US" altLang="en-US" sz="4500" dirty="0">
                <a:latin typeface="Calibri" charset="0"/>
                <a:ea typeface="ＭＳ Ｐゴシック" charset="-128"/>
              </a:rPr>
            </a:br>
            <a:r>
              <a:rPr lang="en-US" altLang="en-US" sz="4500" dirty="0">
                <a:latin typeface="Calibri" charset="0"/>
                <a:ea typeface="ＭＳ Ｐゴシック" charset="-128"/>
              </a:rPr>
              <a:t>and the</a:t>
            </a:r>
            <a:br>
              <a:rPr lang="en-US" altLang="en-US" sz="4500" dirty="0">
                <a:latin typeface="Calibri" charset="0"/>
                <a:ea typeface="ＭＳ Ｐゴシック" charset="-128"/>
              </a:rPr>
            </a:br>
            <a:r>
              <a:rPr lang="en-US" altLang="en-US" sz="5400" dirty="0">
                <a:latin typeface="Calibri" charset="0"/>
                <a:ea typeface="ＭＳ Ｐゴシック" charset="-128"/>
              </a:rPr>
              <a:t>Semantic Web</a:t>
            </a:r>
            <a:r>
              <a:rPr lang="en-US" altLang="en-US" sz="4500" dirty="0">
                <a:latin typeface="Calibri" charset="0"/>
                <a:ea typeface="ＭＳ Ｐゴシック" charset="-128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knowledge_graph.jpg">
            <a:extLst>
              <a:ext uri="{FF2B5EF4-FFF2-40B4-BE49-F238E27FC236}">
                <a16:creationId xmlns:a16="http://schemas.microsoft.com/office/drawing/2014/main" id="{D36966FC-1706-9344-B2A8-0DD33A5B26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40" b="7471"/>
          <a:stretch/>
        </p:blipFill>
        <p:spPr bwMode="auto">
          <a:xfrm>
            <a:off x="2059" y="0"/>
            <a:ext cx="914962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313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318022" y="273844"/>
            <a:ext cx="6524625" cy="3416320"/>
          </a:xfrm>
          <a:prstGeom prst="rect">
            <a:avLst/>
          </a:prstGeom>
          <a:solidFill>
            <a:srgbClr val="595959">
              <a:alpha val="41960"/>
            </a:srgbClr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700" b="1" dirty="0">
                <a:solidFill>
                  <a:schemeClr val="bg1"/>
                </a:solidFill>
                <a:latin typeface="Georgia" charset="0"/>
              </a:rPr>
              <a:t>We need to add knowledge graphs</a:t>
            </a:r>
          </a:p>
          <a:p>
            <a:pPr marL="261938" indent="-261938" eaLnBrk="1" hangingPunct="1">
              <a:buFont typeface="Arial" charset="0"/>
              <a:buChar char="•"/>
            </a:pPr>
            <a:r>
              <a:rPr lang="en-US" altLang="en-US" sz="2700" dirty="0">
                <a:solidFill>
                  <a:schemeClr val="bg1"/>
                </a:solidFill>
                <a:latin typeface="Georgia" charset="0"/>
              </a:rPr>
              <a:t>High quality semi-structured information about entities and relations</a:t>
            </a:r>
          </a:p>
          <a:p>
            <a:pPr marL="261938" indent="-261938" eaLnBrk="1" hangingPunct="1">
              <a:buFont typeface="Arial" charset="0"/>
              <a:buChar char="•"/>
            </a:pPr>
            <a:r>
              <a:rPr lang="en-US" altLang="en-US" sz="2700" dirty="0">
                <a:solidFill>
                  <a:schemeClr val="bg1"/>
                </a:solidFill>
                <a:latin typeface="Georgia" charset="0"/>
              </a:rPr>
              <a:t>Represented and accessed via Web standards</a:t>
            </a:r>
          </a:p>
          <a:p>
            <a:pPr marL="261938" indent="-261938" eaLnBrk="1" hangingPunct="1">
              <a:buFont typeface="Arial" charset="0"/>
              <a:buChar char="•"/>
            </a:pPr>
            <a:r>
              <a:rPr lang="en-US" altLang="en-US" sz="2700" dirty="0">
                <a:solidFill>
                  <a:schemeClr val="bg1"/>
                </a:solidFill>
                <a:latin typeface="Georgia" charset="0"/>
              </a:rPr>
              <a:t>Easily integrated, fused and reasoned with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700" b="1" dirty="0">
              <a:solidFill>
                <a:schemeClr val="bg1"/>
              </a:solidFill>
              <a:latin typeface="Georgia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 charset="0"/>
              </a:rPr>
              <a:t> State of the Art?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762" y="952500"/>
            <a:ext cx="8377237" cy="4190999"/>
          </a:xfrm>
        </p:spPr>
        <p:txBody>
          <a:bodyPr rtlCol="0">
            <a:normAutofit lnSpcReduction="10000"/>
          </a:bodyPr>
          <a:lstStyle/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3200" b="1" dirty="0">
                <a:ea typeface="+mn-ea"/>
                <a:cs typeface="+mn-cs"/>
              </a:rPr>
              <a:t>Google</a:t>
            </a:r>
            <a:r>
              <a:rPr lang="en-US" sz="3200" dirty="0">
                <a:ea typeface="+mn-ea"/>
                <a:cs typeface="+mn-cs"/>
              </a:rPr>
              <a:t> is a good example, but Microsoft, IBM, Apple and Facebook all have similar capabilities</a:t>
            </a:r>
          </a:p>
          <a:p>
            <a:pPr marL="340519" indent="-171450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ea typeface="+mn-ea"/>
                <a:cs typeface="+mn-cs"/>
              </a:rPr>
              <a:t>2010 Google acquired MediaWeb and its </a:t>
            </a:r>
            <a:r>
              <a:rPr lang="en-US" b="1" dirty="0">
                <a:ea typeface="+mn-ea"/>
                <a:cs typeface="+mn-cs"/>
              </a:rPr>
              <a:t>Freebase</a:t>
            </a:r>
            <a:r>
              <a:rPr lang="en-US" dirty="0">
                <a:ea typeface="+mn-ea"/>
                <a:cs typeface="+mn-cs"/>
              </a:rPr>
              <a:t> KB</a:t>
            </a:r>
          </a:p>
          <a:p>
            <a:pPr marL="340519" indent="-171450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ea typeface="+mn-ea"/>
                <a:cs typeface="+mn-cs"/>
              </a:rPr>
              <a:t>2014: Freebase: 1.2B facts about 43M entities</a:t>
            </a:r>
          </a:p>
          <a:p>
            <a:pPr marL="340519" indent="-171450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ea typeface="+mn-ea"/>
                <a:cs typeface="+mn-cs"/>
              </a:rPr>
              <a:t>2015+: Google knowledge graph, updated by text IE</a:t>
            </a: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3200" b="1" dirty="0">
                <a:ea typeface="+mn-ea"/>
                <a:cs typeface="+mn-cs"/>
              </a:rPr>
              <a:t>DBpedia</a:t>
            </a:r>
            <a:r>
              <a:rPr lang="en-US" sz="3200" dirty="0">
                <a:ea typeface="+mn-ea"/>
                <a:cs typeface="+mn-cs"/>
              </a:rPr>
              <a:t> open source RDF KB is another</a:t>
            </a:r>
          </a:p>
          <a:p>
            <a:pPr marL="345281" indent="-176213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ea typeface="+mn-ea"/>
                <a:cs typeface="+mn-cs"/>
              </a:rPr>
              <a:t>800M facts about 4.6M subjects from English </a:t>
            </a:r>
            <a:r>
              <a:rPr lang="en-US" b="1" dirty="0">
                <a:ea typeface="+mn-ea"/>
                <a:cs typeface="+mn-cs"/>
              </a:rPr>
              <a:t>Wikipedia</a:t>
            </a:r>
            <a:r>
              <a:rPr lang="en-US" dirty="0">
                <a:ea typeface="+mn-ea"/>
                <a:cs typeface="+mn-cs"/>
              </a:rPr>
              <a:t>, data available in 21 other languages</a:t>
            </a:r>
          </a:p>
          <a:p>
            <a:pPr marL="345281" indent="-176213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ea typeface="+mn-ea"/>
                <a:cs typeface="+mn-cs"/>
              </a:rPr>
              <a:t>Helps integrate 90B facts from 1000 RDF datasets in the linked data cloud</a:t>
            </a:r>
          </a:p>
          <a:p>
            <a:pPr marL="345281" indent="-176213"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sz="2100" dirty="0">
              <a:ea typeface="+mn-ea"/>
              <a:cs typeface="+mn-cs"/>
            </a:endParaRP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pic>
        <p:nvPicPr>
          <p:cNvPr id="28675" name="Picture 3" descr="no-keyword-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613" y="64294"/>
            <a:ext cx="736997" cy="73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5071390"/>
      </p:ext>
    </p:extLst>
  </p:cSld>
  <p:clrMapOvr>
    <a:masterClrMapping/>
  </p:clrMapOvr>
  <p:transition spd="slow"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5004"/>
            <a:ext cx="8839200" cy="857250"/>
          </a:xfrm>
        </p:spPr>
        <p:txBody>
          <a:bodyPr/>
          <a:lstStyle/>
          <a:p>
            <a:r>
              <a:rPr lang="en-US" dirty="0"/>
              <a:t>Ask: When was Tom Sawyer written?</a:t>
            </a:r>
          </a:p>
        </p:txBody>
      </p:sp>
      <p:pic>
        <p:nvPicPr>
          <p:cNvPr id="5" name="Picture 4" descr="Screen Shot 2017-04-20 at 8.36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69" y="666750"/>
            <a:ext cx="6291262" cy="47120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14586" y="1485865"/>
            <a:ext cx="1548099" cy="2712156"/>
          </a:xfrm>
          <a:prstGeom prst="rect">
            <a:avLst/>
          </a:prstGeom>
          <a:noFill/>
          <a:ln w="22225">
            <a:solidFill>
              <a:srgbClr val="FF0000"/>
            </a:solidFill>
          </a:ln>
          <a:effectLst>
            <a:outerShdw blurRad="40000" dist="25400" dir="2700000" rotWithShape="0">
              <a:srgbClr val="000000">
                <a:alpha val="5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06937" y="1800498"/>
            <a:ext cx="1821710" cy="771252"/>
          </a:xfrm>
          <a:prstGeom prst="rect">
            <a:avLst/>
          </a:prstGeom>
          <a:noFill/>
          <a:ln w="22225">
            <a:solidFill>
              <a:srgbClr val="FF0000"/>
            </a:solidFill>
          </a:ln>
          <a:effectLst>
            <a:outerShdw blurRad="40000" dist="25400" dir="2700000" rotWithShape="0">
              <a:srgbClr val="000000">
                <a:alpha val="5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 descr="Screen Shot 2016-06-27 at 11.06.11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" t="3118" r="3050" b="27077"/>
          <a:stretch/>
        </p:blipFill>
        <p:spPr bwMode="auto">
          <a:xfrm>
            <a:off x="152400" y="0"/>
            <a:ext cx="89154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58D6FA-24B2-3A46-ACC2-DF7ED753DB74}"/>
              </a:ext>
            </a:extLst>
          </p:cNvPr>
          <p:cNvSpPr txBox="1"/>
          <p:nvPr/>
        </p:nvSpPr>
        <p:spPr>
          <a:xfrm>
            <a:off x="304800" y="2340917"/>
            <a:ext cx="8610600" cy="584775"/>
          </a:xfrm>
          <a:prstGeom prst="rect">
            <a:avLst/>
          </a:prstGeom>
          <a:solidFill>
            <a:schemeClr val="bg1">
              <a:lumMod val="85000"/>
              <a:alpha val="74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latin typeface="+mn-lt"/>
                <a:ea typeface="+mn-ea"/>
              </a:rPr>
              <a:t>Many commercial recipe sites on Web</a:t>
            </a:r>
          </a:p>
        </p:txBody>
      </p:sp>
    </p:spTree>
    <p:extLst>
      <p:ext uri="{BB962C8B-B14F-4D97-AF65-F5344CB8AC3E}">
        <p14:creationId xmlns:p14="http://schemas.microsoft.com/office/powerpoint/2010/main" val="673835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Screen Shot 2016-06-27 at 11.06.11 PM.png">
            <a:extLst>
              <a:ext uri="{FF2B5EF4-FFF2-40B4-BE49-F238E27FC236}">
                <a16:creationId xmlns:a16="http://schemas.microsoft.com/office/drawing/2014/main" id="{BA2AB8F1-47B3-3F4B-A216-FD4AB8A5F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" t="3118" r="3050" b="27077"/>
          <a:stretch/>
        </p:blipFill>
        <p:spPr bwMode="auto">
          <a:xfrm>
            <a:off x="152400" y="0"/>
            <a:ext cx="89154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Screen Shot 2016-06-27 at 11.08.18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497889"/>
            <a:ext cx="7712642" cy="1819631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685800" y="2499403"/>
            <a:ext cx="7712642" cy="2462213"/>
          </a:xfrm>
          <a:prstGeom prst="rect">
            <a:avLst/>
          </a:prstGeom>
          <a:solidFill>
            <a:schemeClr val="bg1">
              <a:lumMod val="85000"/>
              <a:alpha val="74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latin typeface="+mn-lt"/>
                <a:ea typeface="+mn-ea"/>
              </a:rPr>
              <a:t>Most recipe sites embed </a:t>
            </a:r>
            <a:r>
              <a:rPr lang="en-US" sz="2800" b="1" dirty="0">
                <a:latin typeface="+mn-lt"/>
                <a:ea typeface="+mn-ea"/>
              </a:rPr>
              <a:t>semantic data </a:t>
            </a:r>
            <a:r>
              <a:rPr lang="en-US" sz="2800" dirty="0">
                <a:latin typeface="+mn-lt"/>
                <a:ea typeface="+mn-ea"/>
              </a:rPr>
              <a:t>about their recipes in an RDF-compatible form using terms from the </a:t>
            </a:r>
            <a:r>
              <a:rPr lang="en-US" sz="2800" b="1" dirty="0" err="1">
                <a:latin typeface="+mn-lt"/>
                <a:ea typeface="+mn-ea"/>
              </a:rPr>
              <a:t>schema.org</a:t>
            </a:r>
            <a:r>
              <a:rPr lang="en-US" sz="2800" dirty="0">
                <a:latin typeface="+mn-lt"/>
                <a:ea typeface="+mn-ea"/>
              </a:rPr>
              <a:t> ontology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latin typeface="+mn-lt"/>
                <a:ea typeface="+mn-ea"/>
              </a:rPr>
              <a:t>Search engines read and use this data to better under-stand the semantics of the page content</a:t>
            </a:r>
          </a:p>
        </p:txBody>
      </p:sp>
    </p:spTree>
    <p:extLst>
      <p:ext uri="{BB962C8B-B14F-4D97-AF65-F5344CB8AC3E}">
        <p14:creationId xmlns:p14="http://schemas.microsoft.com/office/powerpoint/2010/main" val="1463381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Bots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78251"/>
            <a:ext cx="6096000" cy="279855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Voice-driven conversational systems like Siri, Amazon Echo and Google Home use knowledge graphs to help understand</a:t>
            </a:r>
            <a:br>
              <a:rPr lang="en-US" sz="3200" dirty="0"/>
            </a:br>
            <a:r>
              <a:rPr lang="en-US" sz="3200" dirty="0"/>
              <a:t>our requests</a:t>
            </a:r>
          </a:p>
        </p:txBody>
      </p:sp>
      <p:pic>
        <p:nvPicPr>
          <p:cNvPr id="6" name="Picture 5" descr="ech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4" r="18460"/>
          <a:stretch/>
        </p:blipFill>
        <p:spPr>
          <a:xfrm>
            <a:off x="6959118" y="1645027"/>
            <a:ext cx="2132494" cy="3273457"/>
          </a:xfrm>
          <a:prstGeom prst="rect">
            <a:avLst/>
          </a:prstGeom>
        </p:spPr>
      </p:pic>
      <p:pic>
        <p:nvPicPr>
          <p:cNvPr id="5" name="Picture 4" descr="google_ho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093" y="2286335"/>
            <a:ext cx="2632149" cy="26321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3378672"/>
            <a:ext cx="13239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18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>
          <a:xfrm>
            <a:off x="0" y="205979"/>
            <a:ext cx="9144000" cy="85725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Where does the knowledge come from?</a:t>
            </a:r>
          </a:p>
        </p:txBody>
      </p:sp>
      <p:sp>
        <p:nvSpPr>
          <p:cNvPr id="56322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946921"/>
          </a:xfrm>
        </p:spPr>
        <p:txBody>
          <a:bodyPr/>
          <a:lstStyle/>
          <a:p>
            <a:pPr eaLnBrk="1" hangingPunct="1"/>
            <a:r>
              <a:rPr lang="en-US" sz="3000" dirty="0">
                <a:latin typeface="Calibri" charset="0"/>
              </a:rPr>
              <a:t>Knowledge graphs like </a:t>
            </a:r>
            <a:r>
              <a:rPr lang="en-US" sz="3000" i="1" dirty="0" err="1">
                <a:latin typeface="Calibri" charset="0"/>
              </a:rPr>
              <a:t>DBpedia</a:t>
            </a:r>
            <a:r>
              <a:rPr lang="en-US" sz="3000" dirty="0">
                <a:latin typeface="Calibri" charset="0"/>
              </a:rPr>
              <a:t> &amp; Freebase started with </a:t>
            </a:r>
            <a:r>
              <a:rPr lang="en-US" sz="3000" b="1" dirty="0">
                <a:latin typeface="Calibri" charset="0"/>
              </a:rPr>
              <a:t>Wikipedia</a:t>
            </a:r>
            <a:r>
              <a:rPr lang="en-US" sz="3000" dirty="0">
                <a:latin typeface="Calibri" charset="0"/>
              </a:rPr>
              <a:t> data encoded in custom ontologies (aka schemas)</a:t>
            </a:r>
          </a:p>
          <a:p>
            <a:pPr eaLnBrk="1" hangingPunct="1"/>
            <a:r>
              <a:rPr lang="en-US" sz="3000" dirty="0">
                <a:latin typeface="Calibri" charset="0"/>
              </a:rPr>
              <a:t>Semantic Web technologies are an open source way to encode the knowledge</a:t>
            </a:r>
          </a:p>
          <a:p>
            <a:pPr eaLnBrk="1" hangingPunct="1"/>
            <a:r>
              <a:rPr lang="en-US" sz="3000" dirty="0">
                <a:latin typeface="Calibri" charset="0"/>
              </a:rPr>
              <a:t>They are and will continue to evolve, see </a:t>
            </a:r>
            <a:r>
              <a:rPr lang="en-US" sz="3000" dirty="0" err="1">
                <a:latin typeface="Calibri" charset="0"/>
              </a:rPr>
              <a:t>Wikidata</a:t>
            </a:r>
            <a:endParaRPr lang="en-US" sz="3000" dirty="0">
              <a:latin typeface="Calibri" charset="0"/>
            </a:endParaRPr>
          </a:p>
          <a:p>
            <a:pPr eaLnBrk="1" hangingPunct="1"/>
            <a:r>
              <a:rPr lang="en-US" sz="3000" dirty="0">
                <a:latin typeface="Calibri" charset="0"/>
              </a:rPr>
              <a:t>Current: extract data from text documents, e.g., articles, newswire, social media, etc.</a:t>
            </a:r>
          </a:p>
          <a:p>
            <a:pPr eaLnBrk="1" hangingPunct="1"/>
            <a:endParaRPr lang="en-US" sz="3000" dirty="0">
              <a:latin typeface="Calibri" charset="0"/>
            </a:endParaRPr>
          </a:p>
          <a:p>
            <a:pPr lvl="1" eaLnBrk="1" hangingPunct="1"/>
            <a:endParaRPr lang="en-US" sz="30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18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charset="0"/>
                <a:ea typeface="ＭＳ Ｐゴシック" charset="-128"/>
              </a:rPr>
              <a:t>Who invented the Web?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charset="0"/>
                <a:ea typeface="ＭＳ Ｐゴシック" charset="-128"/>
              </a:rPr>
              <a:t>Who invented the Web?</a:t>
            </a:r>
          </a:p>
        </p:txBody>
      </p:sp>
      <p:pic>
        <p:nvPicPr>
          <p:cNvPr id="26626" name="Picture 2" descr="14079621_10154477843384393_7599406167743092085_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37" y="1047750"/>
            <a:ext cx="7207452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7467600" cy="644129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latin typeface="Calibri" charset="0"/>
                <a:ea typeface="ＭＳ Ｐゴシック" charset="-128"/>
              </a:rPr>
              <a:t>Semantic Web Origin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742950"/>
            <a:ext cx="4953000" cy="36576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dirty="0">
                <a:latin typeface="Calibri" charset="0"/>
                <a:ea typeface="ＭＳ Ｐゴシック" charset="-128"/>
              </a:rPr>
              <a:t>Tim Berners-Lee’</a:t>
            </a:r>
            <a:r>
              <a:rPr lang="en-US" altLang="ja-JP" dirty="0">
                <a:latin typeface="Calibri" charset="0"/>
                <a:ea typeface="ＭＳ Ｐゴシック" charset="-128"/>
              </a:rPr>
              <a:t>s original 1989 pro-</a:t>
            </a:r>
            <a:r>
              <a:rPr lang="en-US" altLang="ja-JP" dirty="0" err="1">
                <a:latin typeface="Calibri" charset="0"/>
                <a:ea typeface="ＭＳ Ｐゴシック" charset="-128"/>
              </a:rPr>
              <a:t>posal</a:t>
            </a:r>
            <a:r>
              <a:rPr lang="en-US" altLang="ja-JP" dirty="0">
                <a:latin typeface="Calibri" charset="0"/>
                <a:ea typeface="ＭＳ Ｐゴシック" charset="-128"/>
              </a:rPr>
              <a:t> described a web of relationships among named objects unifying many information management tasks</a:t>
            </a:r>
            <a:r>
              <a:rPr lang="en-US" altLang="ja-JP" sz="2800" dirty="0">
                <a:latin typeface="Calibri" charset="0"/>
                <a:ea typeface="ＭＳ Ｐゴシック" charset="-128"/>
              </a:rPr>
              <a:t> </a:t>
            </a:r>
          </a:p>
          <a:p>
            <a:pPr marL="0" indent="0" eaLnBrk="1" hangingPunct="1">
              <a:buNone/>
            </a:pPr>
            <a:r>
              <a:rPr lang="en-US" altLang="en-US" sz="2100" b="1" dirty="0">
                <a:latin typeface="Calibri" charset="0"/>
                <a:ea typeface="ＭＳ Ｐゴシック" charset="-128"/>
              </a:rPr>
              <a:t>Capsule history</a:t>
            </a:r>
          </a:p>
          <a:p>
            <a:pPr marL="0" indent="0" eaLnBrk="1" hangingPunct="1"/>
            <a:r>
              <a:rPr lang="en-US" altLang="en-US" sz="1800" dirty="0">
                <a:latin typeface="Calibri" charset="0"/>
                <a:ea typeface="ＭＳ Ｐゴシック" charset="-128"/>
              </a:rPr>
              <a:t> Guha’</a:t>
            </a:r>
            <a:r>
              <a:rPr lang="en-US" altLang="ja-JP" sz="1800" dirty="0">
                <a:latin typeface="Calibri" charset="0"/>
                <a:ea typeface="ＭＳ Ｐゴシック" charset="-128"/>
              </a:rPr>
              <a:t>s MCF (~94) </a:t>
            </a:r>
          </a:p>
          <a:p>
            <a:pPr marL="0" indent="0" eaLnBrk="1" hangingPunct="1"/>
            <a:r>
              <a:rPr lang="en-US" altLang="en-US" sz="1800" dirty="0">
                <a:latin typeface="Calibri" charset="0"/>
                <a:ea typeface="ＭＳ Ｐゴシック" charset="-128"/>
              </a:rPr>
              <a:t> XML+MCF=&gt;RDF (~96)</a:t>
            </a:r>
          </a:p>
          <a:p>
            <a:pPr marL="0" indent="0" eaLnBrk="1" hangingPunct="1"/>
            <a:r>
              <a:rPr lang="en-US" altLang="en-US" sz="1800" dirty="0">
                <a:latin typeface="Calibri" charset="0"/>
                <a:ea typeface="ＭＳ Ｐゴシック" charset="-128"/>
              </a:rPr>
              <a:t> RDF+OO=&gt;RDFS (~99)</a:t>
            </a:r>
          </a:p>
          <a:p>
            <a:pPr marL="0" indent="0" eaLnBrk="1" hangingPunct="1"/>
            <a:r>
              <a:rPr lang="en-US" altLang="en-US" sz="1800" dirty="0">
                <a:latin typeface="Calibri" charset="0"/>
                <a:ea typeface="ＭＳ Ｐゴシック" charset="-128"/>
              </a:rPr>
              <a:t> RDFS+KR=&gt;DAML+OIL (00)</a:t>
            </a:r>
          </a:p>
          <a:p>
            <a:pPr marL="0" indent="0" eaLnBrk="1" hangingPunct="1"/>
            <a:r>
              <a:rPr lang="en-US" altLang="en-US" sz="1800" dirty="0">
                <a:latin typeface="Calibri" charset="0"/>
                <a:ea typeface="ＭＳ Ｐゴシック" charset="-128"/>
              </a:rPr>
              <a:t> W3C’</a:t>
            </a:r>
            <a:r>
              <a:rPr lang="en-US" altLang="ja-JP" sz="1800" dirty="0">
                <a:latin typeface="Calibri" charset="0"/>
                <a:ea typeface="ＭＳ Ｐゴシック" charset="-128"/>
              </a:rPr>
              <a:t>s SW activity (01)</a:t>
            </a:r>
          </a:p>
          <a:p>
            <a:pPr marL="0" indent="0" eaLnBrk="1" hangingPunct="1"/>
            <a:r>
              <a:rPr lang="en-US" altLang="en-US" sz="1800" dirty="0">
                <a:latin typeface="Calibri" charset="0"/>
                <a:ea typeface="ＭＳ Ｐゴシック" charset="-128"/>
              </a:rPr>
              <a:t> W3C’</a:t>
            </a:r>
            <a:r>
              <a:rPr lang="en-US" altLang="ja-JP" sz="1800" dirty="0">
                <a:latin typeface="Calibri" charset="0"/>
                <a:ea typeface="ＭＳ Ｐゴシック" charset="-128"/>
              </a:rPr>
              <a:t>s OWL (03)</a:t>
            </a:r>
          </a:p>
          <a:p>
            <a:pPr marL="0" indent="0" eaLnBrk="1" hangingPunct="1"/>
            <a:r>
              <a:rPr lang="en-US" altLang="ja-JP" sz="1800" dirty="0">
                <a:latin typeface="Calibri" charset="0"/>
                <a:ea typeface="ＭＳ Ｐゴシック" charset="-128"/>
              </a:rPr>
              <a:t> …</a:t>
            </a:r>
          </a:p>
        </p:txBody>
      </p:sp>
      <p:pic>
        <p:nvPicPr>
          <p:cNvPr id="27651" name="Picture 4" descr="timbl-1989-image1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76800" y="866048"/>
            <a:ext cx="3714750" cy="3877402"/>
          </a:xfrm>
          <a:noFill/>
        </p:spPr>
      </p:pic>
      <p:sp>
        <p:nvSpPr>
          <p:cNvPr id="27652" name="Text Box 5"/>
          <p:cNvSpPr txBox="1">
            <a:spLocks noChangeArrowheads="1"/>
          </p:cNvSpPr>
          <p:nvPr/>
        </p:nvSpPr>
        <p:spPr bwMode="auto">
          <a:xfrm>
            <a:off x="3962400" y="4743450"/>
            <a:ext cx="49530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5000"/>
              <a:buFont typeface="Wingdings" charset="2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alibri" charset="0"/>
                <a:hlinkClick r:id="rId4"/>
              </a:rPr>
              <a:t>http://www.w3.org/History/1989/</a:t>
            </a:r>
            <a:r>
              <a:rPr lang="en-US" altLang="en-US" sz="2000" b="1" dirty="0" err="1">
                <a:solidFill>
                  <a:srgbClr val="000000"/>
                </a:solidFill>
                <a:latin typeface="Calibri" charset="0"/>
                <a:hlinkClick r:id="rId4"/>
              </a:rPr>
              <a:t>proposal.html</a:t>
            </a:r>
            <a:r>
              <a:rPr lang="en-US" altLang="en-US" sz="2000" b="1" dirty="0">
                <a:solidFill>
                  <a:srgbClr val="000000"/>
                </a:solidFill>
                <a:latin typeface="Calibri" charset="0"/>
                <a:hlinkClick r:id="rId4"/>
              </a:rPr>
              <a:t> </a:t>
            </a:r>
            <a:endParaRPr lang="en-US" altLang="en-US" sz="2000" b="1" dirty="0">
              <a:solidFill>
                <a:srgbClr val="000000"/>
              </a:solidFill>
              <a:latin typeface="Calibri" charset="0"/>
            </a:endParaRPr>
          </a:p>
          <a:p>
            <a:pPr algn="ctr"/>
            <a:endParaRPr lang="en-US" altLang="en-US" sz="2000" b="1" dirty="0">
              <a:solidFill>
                <a:srgbClr val="000000"/>
              </a:solidFill>
              <a:latin typeface="Calibri" charset="0"/>
            </a:endParaRPr>
          </a:p>
        </p:txBody>
      </p:sp>
      <p:pic>
        <p:nvPicPr>
          <p:cNvPr id="27653" name="Picture 6" descr="tim">
            <a:hlinkClick r:id="rId5"/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57379" y="75644"/>
            <a:ext cx="1053270" cy="1353106"/>
          </a:xfr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 noChangeArrowheads="1"/>
          </p:cNvSpPr>
          <p:nvPr>
            <p:ph type="title"/>
          </p:nvPr>
        </p:nvSpPr>
        <p:spPr>
          <a:xfrm>
            <a:off x="1432322" y="95250"/>
            <a:ext cx="6172200" cy="876300"/>
          </a:xfrm>
        </p:spPr>
        <p:txBody>
          <a:bodyPr/>
          <a:lstStyle/>
          <a:p>
            <a:pPr eaLnBrk="1" hangingPunct="1"/>
            <a:r>
              <a:rPr lang="en-US" altLang="en-US" sz="3600">
                <a:latin typeface="Calibri" charset="0"/>
                <a:ea typeface="ＭＳ Ｐゴシック" charset="-128"/>
              </a:rPr>
              <a:t>Questions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85850"/>
            <a:ext cx="8001000" cy="37719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z="2800" dirty="0">
                <a:latin typeface="Calibri" charset="0"/>
                <a:ea typeface="ＭＳ Ｐゴシック" charset="-128"/>
              </a:rPr>
              <a:t>What are </a:t>
            </a:r>
            <a:r>
              <a:rPr lang="en-US" altLang="en-US" sz="2800" dirty="0">
                <a:latin typeface="Calibri" charset="0"/>
                <a:ea typeface="ＭＳ Ｐゴシック" charset="-128"/>
                <a:hlinkClick r:id="rId2"/>
              </a:rPr>
              <a:t>Graph Databases</a:t>
            </a:r>
            <a:r>
              <a:rPr lang="en-US" altLang="en-US" sz="2800" dirty="0">
                <a:latin typeface="Calibri" charset="0"/>
                <a:ea typeface="ＭＳ Ｐゴシック" charset="-128"/>
              </a:rPr>
              <a:t>?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800" dirty="0">
                <a:latin typeface="Calibri" charset="0"/>
                <a:ea typeface="ＭＳ Ｐゴシック" charset="-128"/>
              </a:rPr>
              <a:t>What are </a:t>
            </a:r>
            <a:r>
              <a:rPr lang="en-US" altLang="en-US" sz="2800" dirty="0">
                <a:latin typeface="Calibri" charset="0"/>
                <a:ea typeface="ＭＳ Ｐゴシック" charset="-128"/>
                <a:hlinkClick r:id="rId3"/>
              </a:rPr>
              <a:t>Knowledge Graphs</a:t>
            </a:r>
            <a:endParaRPr lang="en-US" altLang="en-US" sz="2800" dirty="0">
              <a:latin typeface="Calibri" charset="0"/>
              <a:ea typeface="ＭＳ Ｐゴシック" charset="-128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en-US" sz="2800" dirty="0">
                <a:latin typeface="Calibri" charset="0"/>
                <a:ea typeface="ＭＳ Ｐゴシック" charset="-128"/>
              </a:rPr>
              <a:t>What is the </a:t>
            </a:r>
            <a:r>
              <a:rPr lang="en-US" altLang="en-US" sz="2800" dirty="0">
                <a:latin typeface="Calibri" charset="0"/>
                <a:ea typeface="ＭＳ Ｐゴシック" charset="-128"/>
                <a:hlinkClick r:id="rId4"/>
              </a:rPr>
              <a:t>Semantic Web</a:t>
            </a:r>
            <a:r>
              <a:rPr lang="en-US" altLang="en-US" sz="2800" dirty="0">
                <a:latin typeface="Calibri" charset="0"/>
                <a:ea typeface="ＭＳ Ｐゴシック" charset="-128"/>
              </a:rPr>
              <a:t>?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800" dirty="0">
                <a:latin typeface="Calibri" charset="0"/>
                <a:ea typeface="ＭＳ Ｐゴシック" charset="-128"/>
              </a:rPr>
              <a:t>How are they all related?  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800" dirty="0">
                <a:latin typeface="Calibri" charset="0"/>
                <a:ea typeface="ＭＳ Ｐゴシック" charset="-128"/>
              </a:rPr>
              <a:t>How are they being used today?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800" dirty="0">
                <a:latin typeface="Calibri" charset="0"/>
                <a:ea typeface="ＭＳ Ｐゴシック" charset="-128"/>
              </a:rPr>
              <a:t>What can we expect in the future?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B35867-279F-2E40-AA31-07CB81260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95250"/>
            <a:ext cx="1625600" cy="1625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Calibri" charset="0"/>
                <a:ea typeface="ＭＳ Ｐゴシック" charset="-128"/>
              </a:rPr>
              <a:t>W3C’</a:t>
            </a:r>
            <a:r>
              <a:rPr lang="en-US" altLang="ja-JP" dirty="0">
                <a:latin typeface="Calibri" charset="0"/>
                <a:ea typeface="ＭＳ Ｐゴシック" charset="-128"/>
              </a:rPr>
              <a:t>s Semantic Web Goals</a:t>
            </a:r>
            <a:endParaRPr lang="en-US" altLang="en-US" dirty="0">
              <a:latin typeface="Calibri" charset="0"/>
              <a:ea typeface="ＭＳ Ｐゴシック" charset="-128"/>
            </a:endParaRPr>
          </a:p>
        </p:txBody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599" y="914400"/>
            <a:ext cx="8005763" cy="4095750"/>
          </a:xfrm>
        </p:spPr>
        <p:txBody>
          <a:bodyPr/>
          <a:lstStyle/>
          <a:p>
            <a:pPr marL="171450" indent="-171450" eaLnBrk="1" hangingPunct="1">
              <a:buNone/>
            </a:pPr>
            <a:r>
              <a:rPr lang="en-US" altLang="en-US" sz="3200" b="1" dirty="0">
                <a:latin typeface="Calibri" charset="0"/>
                <a:ea typeface="ＭＳ Ｐゴシック" charset="-128"/>
              </a:rPr>
              <a:t>Focus on machine consumption:</a:t>
            </a:r>
          </a:p>
          <a:p>
            <a:pPr marL="257175" lvl="1" indent="0" eaLnBrk="1" hangingPunct="1">
              <a:buNone/>
            </a:pPr>
            <a:r>
              <a:rPr lang="en-US" altLang="en-US" sz="3200" i="1" dirty="0">
                <a:latin typeface="Calibri" charset="0"/>
                <a:ea typeface="ＭＳ Ｐゴシック" charset="-128"/>
              </a:rPr>
              <a:t>"The Semantic Web is an extension of the current web in which information is given well-defined meaning, better enabling computers and people to work in cooperation."</a:t>
            </a:r>
            <a:r>
              <a:rPr lang="en-US" altLang="en-US" sz="3200" dirty="0">
                <a:latin typeface="Calibri" charset="0"/>
                <a:ea typeface="ＭＳ Ｐゴシック" charset="-128"/>
              </a:rPr>
              <a:t> </a:t>
            </a:r>
          </a:p>
          <a:p>
            <a:pPr marL="257175" lvl="1" indent="0" eaLnBrk="1" hangingPunct="1">
              <a:buNone/>
            </a:pPr>
            <a:r>
              <a:rPr lang="en-US" altLang="en-US" sz="3200" dirty="0">
                <a:latin typeface="Calibri" charset="0"/>
                <a:ea typeface="ＭＳ Ｐゴシック" charset="-128"/>
              </a:rPr>
              <a:t>-- </a:t>
            </a:r>
            <a:r>
              <a:rPr lang="en-US" altLang="en-US" sz="2800" dirty="0">
                <a:latin typeface="Calibri" charset="0"/>
                <a:ea typeface="ＭＳ Ｐゴシック" charset="-128"/>
              </a:rPr>
              <a:t>Berners-Lee, </a:t>
            </a:r>
            <a:r>
              <a:rPr lang="en-US" altLang="en-US" sz="2800" dirty="0" err="1">
                <a:latin typeface="Calibri" charset="0"/>
                <a:ea typeface="ＭＳ Ｐゴシック" charset="-128"/>
              </a:rPr>
              <a:t>Hendler</a:t>
            </a:r>
            <a:r>
              <a:rPr lang="en-US" altLang="en-US" sz="2800" dirty="0">
                <a:latin typeface="Calibri" charset="0"/>
                <a:ea typeface="ＭＳ Ｐゴシック" charset="-128"/>
              </a:rPr>
              <a:t> and </a:t>
            </a:r>
            <a:r>
              <a:rPr lang="en-US" altLang="en-US" sz="2800" dirty="0" err="1">
                <a:latin typeface="Calibri" charset="0"/>
                <a:ea typeface="ＭＳ Ｐゴシック" charset="-128"/>
              </a:rPr>
              <a:t>Lassila</a:t>
            </a:r>
            <a:r>
              <a:rPr lang="en-US" altLang="en-US" sz="2800" dirty="0">
                <a:latin typeface="Calibri" charset="0"/>
                <a:ea typeface="ＭＳ Ｐゴシック" charset="-128"/>
              </a:rPr>
              <a:t>, The Semantic Web, Scientific American, 2001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228600"/>
            <a:ext cx="6172200" cy="338138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charset="0"/>
                <a:ea typeface="ＭＳ Ｐゴシック" charset="-128"/>
              </a:rPr>
              <a:t>Why is this hard?</a:t>
            </a:r>
          </a:p>
        </p:txBody>
      </p:sp>
      <p:pic>
        <p:nvPicPr>
          <p:cNvPr id="35842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42328" y="742950"/>
            <a:ext cx="3859343" cy="4229100"/>
          </a:xfrm>
          <a:noFill/>
        </p:spPr>
      </p:pic>
      <p:sp>
        <p:nvSpPr>
          <p:cNvPr id="35843" name="Text Box 5"/>
          <p:cNvSpPr txBox="1">
            <a:spLocks noChangeArrowheads="1"/>
          </p:cNvSpPr>
          <p:nvPr/>
        </p:nvSpPr>
        <p:spPr bwMode="auto">
          <a:xfrm>
            <a:off x="6705600" y="4400550"/>
            <a:ext cx="17701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200" dirty="0">
                <a:solidFill>
                  <a:srgbClr val="000000"/>
                </a:solidFill>
                <a:latin typeface="Calibri" charset="0"/>
              </a:rPr>
              <a:t>after </a:t>
            </a:r>
            <a:r>
              <a:rPr kumimoji="1" lang="en-US" altLang="en-US" sz="1200" dirty="0">
                <a:solidFill>
                  <a:srgbClr val="000000"/>
                </a:solidFill>
                <a:latin typeface="Calibri" charset="0"/>
              </a:rPr>
              <a:t>Frank van </a:t>
            </a:r>
            <a:r>
              <a:rPr kumimoji="1" lang="en-US" altLang="en-US" sz="1200" dirty="0" err="1">
                <a:solidFill>
                  <a:srgbClr val="000000"/>
                </a:solidFill>
                <a:latin typeface="Calibri" charset="0"/>
              </a:rPr>
              <a:t>Harmelen</a:t>
            </a:r>
            <a:br>
              <a:rPr kumimoji="1" lang="en-US" altLang="en-US" sz="1200" dirty="0">
                <a:solidFill>
                  <a:srgbClr val="000000"/>
                </a:solidFill>
                <a:latin typeface="Calibri" charset="0"/>
              </a:rPr>
            </a:br>
            <a:r>
              <a:rPr kumimoji="1" lang="en-US" altLang="en-US" sz="1200" dirty="0">
                <a:solidFill>
                  <a:srgbClr val="000000"/>
                </a:solidFill>
                <a:latin typeface="Calibri" charset="0"/>
              </a:rPr>
              <a:t>and Jim </a:t>
            </a:r>
            <a:r>
              <a:rPr kumimoji="1" lang="en-US" altLang="en-US" sz="1200" dirty="0" err="1">
                <a:solidFill>
                  <a:srgbClr val="000000"/>
                </a:solidFill>
                <a:latin typeface="Calibri" charset="0"/>
              </a:rPr>
              <a:t>Hendler</a:t>
            </a:r>
            <a:endParaRPr kumimoji="1" lang="en-US" altLang="en-US" sz="1200" dirty="0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762000"/>
          </a:xfrm>
        </p:spPr>
        <p:txBody>
          <a:bodyPr/>
          <a:lstStyle/>
          <a:p>
            <a:pPr eaLnBrk="1" hangingPunct="1"/>
            <a:r>
              <a:rPr lang="en-GB" altLang="en-US" dirty="0">
                <a:latin typeface="Calibri" charset="0"/>
                <a:ea typeface="ＭＳ Ｐゴシック" charset="-128"/>
              </a:rPr>
              <a:t>What this looks like to a machine…</a:t>
            </a:r>
            <a:endParaRPr lang="en-US" altLang="en-US" dirty="0">
              <a:latin typeface="Calibri" charset="0"/>
              <a:ea typeface="ＭＳ Ｐゴシック" charset="-128"/>
            </a:endParaRPr>
          </a:p>
        </p:txBody>
      </p:sp>
      <p:pic>
        <p:nvPicPr>
          <p:cNvPr id="37890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0" y="914400"/>
            <a:ext cx="3084910" cy="3429000"/>
          </a:xfrm>
          <a:noFill/>
        </p:spPr>
      </p:pic>
      <p:sp>
        <p:nvSpPr>
          <p:cNvPr id="37891" name="Text Box 4"/>
          <p:cNvSpPr txBox="1">
            <a:spLocks noChangeArrowheads="1"/>
          </p:cNvSpPr>
          <p:nvPr/>
        </p:nvSpPr>
        <p:spPr bwMode="auto">
          <a:xfrm>
            <a:off x="6000750" y="3829050"/>
            <a:ext cx="17701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Calibri" charset="0"/>
              </a:rPr>
              <a:t>after </a:t>
            </a:r>
            <a:r>
              <a:rPr kumimoji="1" lang="en-US" altLang="en-US" sz="1200">
                <a:solidFill>
                  <a:srgbClr val="000000"/>
                </a:solidFill>
                <a:latin typeface="Calibri" charset="0"/>
              </a:rPr>
              <a:t>Frank van Harmelen</a:t>
            </a:r>
            <a:br>
              <a:rPr kumimoji="1" lang="en-US" altLang="en-US" sz="1200">
                <a:solidFill>
                  <a:srgbClr val="000000"/>
                </a:solidFill>
                <a:latin typeface="Calibri" charset="0"/>
              </a:rPr>
            </a:br>
            <a:r>
              <a:rPr kumimoji="1" lang="en-US" altLang="en-US" sz="1200">
                <a:solidFill>
                  <a:srgbClr val="000000"/>
                </a:solidFill>
                <a:latin typeface="Calibri" charset="0"/>
              </a:rPr>
              <a:t>and Jim Hendler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138716"/>
            <a:ext cx="9143999" cy="619125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Calibri" charset="0"/>
                <a:ea typeface="ＭＳ Ｐゴシック" charset="-128"/>
              </a:rPr>
              <a:t>OK, so HTML is not helpful</a:t>
            </a:r>
          </a:p>
        </p:txBody>
      </p:sp>
      <p:sp>
        <p:nvSpPr>
          <p:cNvPr id="39938" name="Text Box 3"/>
          <p:cNvSpPr txBox="1">
            <a:spLocks noChangeArrowheads="1"/>
          </p:cNvSpPr>
          <p:nvPr/>
        </p:nvSpPr>
        <p:spPr bwMode="auto">
          <a:xfrm>
            <a:off x="4800600" y="857251"/>
            <a:ext cx="4191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GB" altLang="en-US" sz="1800" b="1" dirty="0">
                <a:solidFill>
                  <a:srgbClr val="000000"/>
                </a:solidFill>
                <a:latin typeface="Calibri" charset="0"/>
              </a:rPr>
              <a:t>Maybe we can tell the machine  what the different parts of the text represent?</a:t>
            </a:r>
            <a:endParaRPr lang="en-US" altLang="en-US" sz="1800" b="1" dirty="0">
              <a:solidFill>
                <a:srgbClr val="000000"/>
              </a:solidFill>
              <a:latin typeface="Calibri" charset="0"/>
            </a:endParaRPr>
          </a:p>
        </p:txBody>
      </p:sp>
      <p:pic>
        <p:nvPicPr>
          <p:cNvPr id="39939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600" y="857250"/>
            <a:ext cx="3033713" cy="3371850"/>
          </a:xfrm>
          <a:noFill/>
        </p:spPr>
      </p:pic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5657850" y="1543050"/>
            <a:ext cx="62388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100">
                <a:solidFill>
                  <a:srgbClr val="FF0000"/>
                </a:solidFill>
                <a:latin typeface="Calibri" charset="0"/>
              </a:rPr>
              <a:t>title</a:t>
            </a:r>
          </a:p>
        </p:txBody>
      </p:sp>
      <p:sp>
        <p:nvSpPr>
          <p:cNvPr id="39941" name="Text Box 6"/>
          <p:cNvSpPr txBox="1">
            <a:spLocks noChangeArrowheads="1"/>
          </p:cNvSpPr>
          <p:nvPr/>
        </p:nvSpPr>
        <p:spPr bwMode="auto">
          <a:xfrm>
            <a:off x="5657850" y="2343150"/>
            <a:ext cx="68640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100">
                <a:solidFill>
                  <a:srgbClr val="FF0000"/>
                </a:solidFill>
                <a:latin typeface="Calibri" charset="0"/>
              </a:rPr>
              <a:t>time</a:t>
            </a:r>
          </a:p>
        </p:txBody>
      </p:sp>
      <p:sp>
        <p:nvSpPr>
          <p:cNvPr id="39942" name="Text Box 7"/>
          <p:cNvSpPr txBox="1">
            <a:spLocks noChangeArrowheads="1"/>
          </p:cNvSpPr>
          <p:nvPr/>
        </p:nvSpPr>
        <p:spPr bwMode="auto">
          <a:xfrm>
            <a:off x="5657850" y="1943100"/>
            <a:ext cx="10368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100">
                <a:solidFill>
                  <a:srgbClr val="FF0000"/>
                </a:solidFill>
                <a:latin typeface="Calibri" charset="0"/>
              </a:rPr>
              <a:t>speaker</a:t>
            </a:r>
          </a:p>
        </p:txBody>
      </p:sp>
      <p:sp>
        <p:nvSpPr>
          <p:cNvPr id="39943" name="Text Box 8"/>
          <p:cNvSpPr txBox="1">
            <a:spLocks noChangeArrowheads="1"/>
          </p:cNvSpPr>
          <p:nvPr/>
        </p:nvSpPr>
        <p:spPr bwMode="auto">
          <a:xfrm>
            <a:off x="5657850" y="2743200"/>
            <a:ext cx="106317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100">
                <a:solidFill>
                  <a:srgbClr val="FF0000"/>
                </a:solidFill>
                <a:latin typeface="Calibri" charset="0"/>
              </a:rPr>
              <a:t>location</a:t>
            </a:r>
          </a:p>
        </p:txBody>
      </p:sp>
      <p:sp>
        <p:nvSpPr>
          <p:cNvPr id="39944" name="Text Box 9"/>
          <p:cNvSpPr txBox="1">
            <a:spLocks noChangeArrowheads="1"/>
          </p:cNvSpPr>
          <p:nvPr/>
        </p:nvSpPr>
        <p:spPr bwMode="auto">
          <a:xfrm>
            <a:off x="5657850" y="3143250"/>
            <a:ext cx="106606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100">
                <a:solidFill>
                  <a:srgbClr val="FF0000"/>
                </a:solidFill>
                <a:latin typeface="Calibri" charset="0"/>
              </a:rPr>
              <a:t>abstract</a:t>
            </a:r>
          </a:p>
        </p:txBody>
      </p:sp>
      <p:sp>
        <p:nvSpPr>
          <p:cNvPr id="39945" name="Text Box 10"/>
          <p:cNvSpPr txBox="1">
            <a:spLocks noChangeArrowheads="1"/>
          </p:cNvSpPr>
          <p:nvPr/>
        </p:nvSpPr>
        <p:spPr bwMode="auto">
          <a:xfrm>
            <a:off x="5657850" y="3543300"/>
            <a:ext cx="122443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100">
                <a:solidFill>
                  <a:srgbClr val="FF0000"/>
                </a:solidFill>
                <a:latin typeface="Calibri" charset="0"/>
              </a:rPr>
              <a:t>biosketch</a:t>
            </a:r>
          </a:p>
        </p:txBody>
      </p:sp>
      <p:sp>
        <p:nvSpPr>
          <p:cNvPr id="39946" name="Text Box 11"/>
          <p:cNvSpPr txBox="1">
            <a:spLocks noChangeArrowheads="1"/>
          </p:cNvSpPr>
          <p:nvPr/>
        </p:nvSpPr>
        <p:spPr bwMode="auto">
          <a:xfrm>
            <a:off x="5657850" y="3943350"/>
            <a:ext cx="66095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100">
                <a:solidFill>
                  <a:srgbClr val="FF0000"/>
                </a:solidFill>
                <a:latin typeface="Calibri" charset="0"/>
              </a:rPr>
              <a:t>host</a:t>
            </a:r>
          </a:p>
        </p:txBody>
      </p:sp>
      <p:sp>
        <p:nvSpPr>
          <p:cNvPr id="39947" name="Line 12"/>
          <p:cNvSpPr>
            <a:spLocks noChangeShapeType="1"/>
          </p:cNvSpPr>
          <p:nvPr/>
        </p:nvSpPr>
        <p:spPr bwMode="auto">
          <a:xfrm flipH="1" flipV="1">
            <a:off x="3886200" y="1600200"/>
            <a:ext cx="1771650" cy="1714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8" name="Line 13"/>
          <p:cNvSpPr>
            <a:spLocks noChangeShapeType="1"/>
          </p:cNvSpPr>
          <p:nvPr/>
        </p:nvSpPr>
        <p:spPr bwMode="auto">
          <a:xfrm flipH="1" flipV="1">
            <a:off x="3543300" y="1828800"/>
            <a:ext cx="2114550" cy="342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9" name="Line 14"/>
          <p:cNvSpPr>
            <a:spLocks noChangeShapeType="1"/>
          </p:cNvSpPr>
          <p:nvPr/>
        </p:nvSpPr>
        <p:spPr bwMode="auto">
          <a:xfrm flipH="1" flipV="1">
            <a:off x="3771900" y="2057400"/>
            <a:ext cx="188595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0" name="Line 15"/>
          <p:cNvSpPr>
            <a:spLocks noChangeShapeType="1"/>
          </p:cNvSpPr>
          <p:nvPr/>
        </p:nvSpPr>
        <p:spPr bwMode="auto">
          <a:xfrm flipH="1" flipV="1">
            <a:off x="3657600" y="2171700"/>
            <a:ext cx="2000250" cy="7429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1" name="Line 16"/>
          <p:cNvSpPr>
            <a:spLocks noChangeShapeType="1"/>
          </p:cNvSpPr>
          <p:nvPr/>
        </p:nvSpPr>
        <p:spPr bwMode="auto">
          <a:xfrm flipH="1" flipV="1">
            <a:off x="3886200" y="2914650"/>
            <a:ext cx="177165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2" name="Line 17"/>
          <p:cNvSpPr>
            <a:spLocks noChangeShapeType="1"/>
          </p:cNvSpPr>
          <p:nvPr/>
        </p:nvSpPr>
        <p:spPr bwMode="auto">
          <a:xfrm flipH="1" flipV="1">
            <a:off x="3714750" y="3600450"/>
            <a:ext cx="1943100" cy="1143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3" name="Line 18"/>
          <p:cNvSpPr>
            <a:spLocks noChangeShapeType="1"/>
          </p:cNvSpPr>
          <p:nvPr/>
        </p:nvSpPr>
        <p:spPr bwMode="auto">
          <a:xfrm flipH="1" flipV="1">
            <a:off x="3143250" y="4000500"/>
            <a:ext cx="2514600" cy="1143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44078"/>
            <a:ext cx="9144000" cy="527447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Calibri" charset="0"/>
                <a:ea typeface="ＭＳ Ｐゴシック" charset="-128"/>
              </a:rPr>
              <a:t>XML to the rescue?</a:t>
            </a:r>
          </a:p>
        </p:txBody>
      </p:sp>
      <p:sp>
        <p:nvSpPr>
          <p:cNvPr id="41986" name="Text Box 3"/>
          <p:cNvSpPr txBox="1">
            <a:spLocks noChangeArrowheads="1"/>
          </p:cNvSpPr>
          <p:nvPr/>
        </p:nvSpPr>
        <p:spPr bwMode="auto">
          <a:xfrm>
            <a:off x="5143500" y="1085850"/>
            <a:ext cx="257175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GB" altLang="en-US" sz="1800" b="1">
                <a:latin typeface="Calibri" charset="0"/>
              </a:rPr>
              <a:t>XML fans propose creating a XML tag set to use for each application.</a:t>
            </a:r>
          </a:p>
          <a:p>
            <a:endParaRPr lang="en-GB" altLang="en-US" sz="1800" b="1">
              <a:latin typeface="Calibri" charset="0"/>
            </a:endParaRPr>
          </a:p>
          <a:p>
            <a:r>
              <a:rPr lang="en-GB" altLang="en-US" sz="1800" b="1">
                <a:latin typeface="Calibri" charset="0"/>
              </a:rPr>
              <a:t>For talks, we can choose &lt;title&gt;, &lt;speaker&gt;, etc.</a:t>
            </a:r>
            <a:endParaRPr lang="en-US" altLang="en-US" sz="1800" b="1">
              <a:latin typeface="Calibri" charset="0"/>
            </a:endParaRPr>
          </a:p>
        </p:txBody>
      </p:sp>
      <p:sp>
        <p:nvSpPr>
          <p:cNvPr id="41987" name="Text Box 4"/>
          <p:cNvSpPr txBox="1">
            <a:spLocks noChangeArrowheads="1"/>
          </p:cNvSpPr>
          <p:nvPr/>
        </p:nvSpPr>
        <p:spPr bwMode="auto">
          <a:xfrm>
            <a:off x="4800600" y="4891088"/>
            <a:ext cx="28168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200">
                <a:latin typeface="Calibri" charset="0"/>
              </a:rPr>
              <a:t>after </a:t>
            </a:r>
            <a:r>
              <a:rPr kumimoji="1" lang="en-US" altLang="en-US" sz="1200">
                <a:latin typeface="Calibri" charset="0"/>
              </a:rPr>
              <a:t>Frank van Harmelen and Jim Hendler</a:t>
            </a:r>
          </a:p>
        </p:txBody>
      </p:sp>
      <p:pic>
        <p:nvPicPr>
          <p:cNvPr id="41988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4501" y="914400"/>
            <a:ext cx="3136106" cy="3486150"/>
          </a:xfrm>
          <a:noFill/>
        </p:spPr>
      </p:pic>
      <p:sp>
        <p:nvSpPr>
          <p:cNvPr id="41989" name="Text Box 6"/>
          <p:cNvSpPr txBox="1">
            <a:spLocks noChangeArrowheads="1"/>
          </p:cNvSpPr>
          <p:nvPr/>
        </p:nvSpPr>
        <p:spPr bwMode="auto">
          <a:xfrm>
            <a:off x="1657351" y="1485900"/>
            <a:ext cx="63991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FF0000"/>
                </a:solidFill>
                <a:latin typeface="Calibri" charset="0"/>
              </a:rPr>
              <a:t>&lt;title&gt;</a:t>
            </a:r>
          </a:p>
        </p:txBody>
      </p:sp>
      <p:sp>
        <p:nvSpPr>
          <p:cNvPr id="41990" name="Text Box 7"/>
          <p:cNvSpPr txBox="1">
            <a:spLocks noChangeArrowheads="1"/>
          </p:cNvSpPr>
          <p:nvPr/>
        </p:nvSpPr>
        <p:spPr bwMode="auto">
          <a:xfrm>
            <a:off x="1657350" y="2000250"/>
            <a:ext cx="67999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FF0000"/>
                </a:solidFill>
                <a:latin typeface="Calibri" charset="0"/>
              </a:rPr>
              <a:t>&lt;time&gt;</a:t>
            </a:r>
          </a:p>
        </p:txBody>
      </p:sp>
      <p:sp>
        <p:nvSpPr>
          <p:cNvPr id="41991" name="Text Box 8"/>
          <p:cNvSpPr txBox="1">
            <a:spLocks noChangeArrowheads="1"/>
          </p:cNvSpPr>
          <p:nvPr/>
        </p:nvSpPr>
        <p:spPr bwMode="auto">
          <a:xfrm>
            <a:off x="1771651" y="1714500"/>
            <a:ext cx="90685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FF0000"/>
                </a:solidFill>
                <a:latin typeface="Calibri" charset="0"/>
              </a:rPr>
              <a:t>&lt;speaker&gt;</a:t>
            </a:r>
          </a:p>
        </p:txBody>
      </p:sp>
      <p:sp>
        <p:nvSpPr>
          <p:cNvPr id="41992" name="Text Box 9"/>
          <p:cNvSpPr txBox="1">
            <a:spLocks noChangeArrowheads="1"/>
          </p:cNvSpPr>
          <p:nvPr/>
        </p:nvSpPr>
        <p:spPr bwMode="auto">
          <a:xfrm>
            <a:off x="1257301" y="2171700"/>
            <a:ext cx="92384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FF0000"/>
                </a:solidFill>
                <a:latin typeface="Calibri" charset="0"/>
              </a:rPr>
              <a:t>&lt;location&gt;</a:t>
            </a:r>
          </a:p>
        </p:txBody>
      </p:sp>
      <p:sp>
        <p:nvSpPr>
          <p:cNvPr id="41993" name="Text Box 10"/>
          <p:cNvSpPr txBox="1">
            <a:spLocks noChangeArrowheads="1"/>
          </p:cNvSpPr>
          <p:nvPr/>
        </p:nvSpPr>
        <p:spPr bwMode="auto">
          <a:xfrm>
            <a:off x="1314450" y="2571750"/>
            <a:ext cx="92698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FF0000"/>
                </a:solidFill>
                <a:latin typeface="Calibri" charset="0"/>
              </a:rPr>
              <a:t>&lt;abstract&gt;</a:t>
            </a:r>
          </a:p>
        </p:txBody>
      </p:sp>
      <p:sp>
        <p:nvSpPr>
          <p:cNvPr id="41994" name="Text Box 11"/>
          <p:cNvSpPr txBox="1">
            <a:spLocks noChangeArrowheads="1"/>
          </p:cNvSpPr>
          <p:nvPr/>
        </p:nvSpPr>
        <p:spPr bwMode="auto">
          <a:xfrm>
            <a:off x="1371600" y="3486150"/>
            <a:ext cx="102720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FF0000"/>
                </a:solidFill>
                <a:latin typeface="Calibri" charset="0"/>
              </a:rPr>
              <a:t>&lt;biosketch&gt;</a:t>
            </a:r>
          </a:p>
        </p:txBody>
      </p:sp>
      <p:sp>
        <p:nvSpPr>
          <p:cNvPr id="41995" name="Text Box 12"/>
          <p:cNvSpPr txBox="1">
            <a:spLocks noChangeArrowheads="1"/>
          </p:cNvSpPr>
          <p:nvPr/>
        </p:nvSpPr>
        <p:spPr bwMode="auto">
          <a:xfrm>
            <a:off x="1371601" y="4000500"/>
            <a:ext cx="66364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FF0000"/>
                </a:solidFill>
                <a:latin typeface="Calibri" charset="0"/>
              </a:rPr>
              <a:t>&lt;host&gt;</a:t>
            </a:r>
          </a:p>
        </p:txBody>
      </p:sp>
      <p:sp>
        <p:nvSpPr>
          <p:cNvPr id="41996" name="Text Box 13"/>
          <p:cNvSpPr txBox="1">
            <a:spLocks noChangeArrowheads="1"/>
          </p:cNvSpPr>
          <p:nvPr/>
        </p:nvSpPr>
        <p:spPr bwMode="auto">
          <a:xfrm>
            <a:off x="3429000" y="4000500"/>
            <a:ext cx="73096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FF0000"/>
                </a:solidFill>
                <a:latin typeface="Calibri" charset="0"/>
              </a:rPr>
              <a:t>&lt;/host&gt;</a:t>
            </a:r>
          </a:p>
        </p:txBody>
      </p:sp>
      <p:sp>
        <p:nvSpPr>
          <p:cNvPr id="41997" name="Text Box 14"/>
          <p:cNvSpPr txBox="1">
            <a:spLocks noChangeArrowheads="1"/>
          </p:cNvSpPr>
          <p:nvPr/>
        </p:nvSpPr>
        <p:spPr bwMode="auto">
          <a:xfrm>
            <a:off x="3886200" y="3771900"/>
            <a:ext cx="109453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FF0000"/>
                </a:solidFill>
                <a:latin typeface="Calibri" charset="0"/>
              </a:rPr>
              <a:t>&lt;/biosketch&gt;</a:t>
            </a:r>
          </a:p>
        </p:txBody>
      </p:sp>
      <p:sp>
        <p:nvSpPr>
          <p:cNvPr id="41998" name="Text Box 15"/>
          <p:cNvSpPr txBox="1">
            <a:spLocks noChangeArrowheads="1"/>
          </p:cNvSpPr>
          <p:nvPr/>
        </p:nvSpPr>
        <p:spPr bwMode="auto">
          <a:xfrm>
            <a:off x="3771900" y="3200400"/>
            <a:ext cx="99116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FF0000"/>
                </a:solidFill>
                <a:latin typeface="Calibri" charset="0"/>
              </a:rPr>
              <a:t>&lt;/abstract&gt;</a:t>
            </a:r>
          </a:p>
        </p:txBody>
      </p:sp>
      <p:sp>
        <p:nvSpPr>
          <p:cNvPr id="41999" name="Text Box 16"/>
          <p:cNvSpPr txBox="1">
            <a:spLocks noChangeArrowheads="1"/>
          </p:cNvSpPr>
          <p:nvPr/>
        </p:nvSpPr>
        <p:spPr bwMode="auto">
          <a:xfrm>
            <a:off x="4171950" y="2114550"/>
            <a:ext cx="99116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FF0000"/>
                </a:solidFill>
                <a:latin typeface="Calibri" charset="0"/>
              </a:rPr>
              <a:t>&lt;/location&gt;</a:t>
            </a:r>
          </a:p>
        </p:txBody>
      </p:sp>
      <p:sp>
        <p:nvSpPr>
          <p:cNvPr id="42000" name="Text Box 17"/>
          <p:cNvSpPr txBox="1">
            <a:spLocks noChangeArrowheads="1"/>
          </p:cNvSpPr>
          <p:nvPr/>
        </p:nvSpPr>
        <p:spPr bwMode="auto">
          <a:xfrm>
            <a:off x="4114800" y="1943100"/>
            <a:ext cx="74732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FF0000"/>
                </a:solidFill>
                <a:latin typeface="Calibri" charset="0"/>
              </a:rPr>
              <a:t>&lt;/time&gt;</a:t>
            </a:r>
          </a:p>
        </p:txBody>
      </p:sp>
      <p:sp>
        <p:nvSpPr>
          <p:cNvPr id="42001" name="Text Box 18"/>
          <p:cNvSpPr txBox="1">
            <a:spLocks noChangeArrowheads="1"/>
          </p:cNvSpPr>
          <p:nvPr/>
        </p:nvSpPr>
        <p:spPr bwMode="auto">
          <a:xfrm>
            <a:off x="3898107" y="1725216"/>
            <a:ext cx="970907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FF0000"/>
                </a:solidFill>
                <a:latin typeface="Calibri" charset="0"/>
              </a:rPr>
              <a:t>&lt;/speaker&gt;</a:t>
            </a:r>
          </a:p>
        </p:txBody>
      </p:sp>
      <p:sp>
        <p:nvSpPr>
          <p:cNvPr id="42002" name="Text Box 19"/>
          <p:cNvSpPr txBox="1">
            <a:spLocks noChangeArrowheads="1"/>
          </p:cNvSpPr>
          <p:nvPr/>
        </p:nvSpPr>
        <p:spPr bwMode="auto">
          <a:xfrm>
            <a:off x="4286250" y="1485900"/>
            <a:ext cx="70724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FF0000"/>
                </a:solidFill>
                <a:latin typeface="Calibri" charset="0"/>
              </a:rPr>
              <a:t>&lt;/title&gt;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>
          <a:xfrm>
            <a:off x="1543050" y="114300"/>
            <a:ext cx="6160294" cy="628650"/>
          </a:xfrm>
          <a:noFill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latin typeface="Calibri" charset="0"/>
                <a:ea typeface="ＭＳ Ｐゴシック" charset="-128"/>
              </a:rPr>
              <a:t>XML </a:t>
            </a:r>
            <a:r>
              <a:rPr lang="en-US" altLang="en-US">
                <a:latin typeface="Calibri" charset="0"/>
                <a:ea typeface="ＭＳ Ｐゴシック" charset="-128"/>
                <a:sym typeface="Symbol" charset="2"/>
              </a:rPr>
              <a:t> </a:t>
            </a:r>
            <a:r>
              <a:rPr lang="en-US" altLang="en-US">
                <a:latin typeface="Calibri" charset="0"/>
                <a:ea typeface="ＭＳ Ｐゴシック" charset="-128"/>
              </a:rPr>
              <a:t>machine accessible meaning</a:t>
            </a:r>
          </a:p>
        </p:txBody>
      </p:sp>
      <p:sp>
        <p:nvSpPr>
          <p:cNvPr id="44034" name="Text Box 3"/>
          <p:cNvSpPr txBox="1">
            <a:spLocks noChangeArrowheads="1"/>
          </p:cNvSpPr>
          <p:nvPr/>
        </p:nvSpPr>
        <p:spPr bwMode="auto">
          <a:xfrm>
            <a:off x="5314950" y="1152526"/>
            <a:ext cx="234315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GB" altLang="en-US" sz="1800" b="1">
                <a:latin typeface="Calibri" charset="0"/>
              </a:rPr>
              <a:t>But, to your machine,  the tags still look like this….</a:t>
            </a:r>
          </a:p>
          <a:p>
            <a:endParaRPr lang="en-GB" altLang="en-US" sz="1800" b="1">
              <a:latin typeface="Calibri" charset="0"/>
            </a:endParaRPr>
          </a:p>
          <a:p>
            <a:r>
              <a:rPr lang="en-GB" altLang="en-US" sz="1800" b="1">
                <a:latin typeface="Calibri" charset="0"/>
              </a:rPr>
              <a:t>The tag names carry no meaning.</a:t>
            </a:r>
          </a:p>
          <a:p>
            <a:endParaRPr lang="en-GB" altLang="en-US" sz="1800" b="1">
              <a:latin typeface="Calibri" charset="0"/>
            </a:endParaRPr>
          </a:p>
          <a:p>
            <a:r>
              <a:rPr lang="en-GB" altLang="en-US" sz="1800" b="1">
                <a:latin typeface="Calibri" charset="0"/>
              </a:rPr>
              <a:t>XML DTDs and</a:t>
            </a:r>
          </a:p>
          <a:p>
            <a:r>
              <a:rPr lang="en-GB" altLang="en-US" sz="1800" b="1">
                <a:latin typeface="Calibri" charset="0"/>
              </a:rPr>
              <a:t>Schemas have little or no semantics.</a:t>
            </a:r>
            <a:endParaRPr lang="en-US" altLang="en-US" sz="1800" b="1">
              <a:latin typeface="Calibri" charset="0"/>
            </a:endParaRPr>
          </a:p>
        </p:txBody>
      </p:sp>
      <p:sp>
        <p:nvSpPr>
          <p:cNvPr id="44035" name="Text Box 4"/>
          <p:cNvSpPr txBox="1">
            <a:spLocks noChangeArrowheads="1"/>
          </p:cNvSpPr>
          <p:nvPr/>
        </p:nvSpPr>
        <p:spPr bwMode="auto">
          <a:xfrm>
            <a:off x="4800600" y="4891088"/>
            <a:ext cx="28168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200">
                <a:latin typeface="Calibri" charset="0"/>
              </a:rPr>
              <a:t>after </a:t>
            </a:r>
            <a:r>
              <a:rPr kumimoji="1" lang="en-US" altLang="en-US" sz="1200">
                <a:latin typeface="Calibri" charset="0"/>
              </a:rPr>
              <a:t>Frank van Harmelen and Jim Hendler</a:t>
            </a:r>
          </a:p>
        </p:txBody>
      </p:sp>
      <p:pic>
        <p:nvPicPr>
          <p:cNvPr id="44036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4500" y="914400"/>
            <a:ext cx="3033713" cy="3371850"/>
          </a:xfrm>
          <a:noFill/>
        </p:spPr>
      </p:pic>
      <p:sp>
        <p:nvSpPr>
          <p:cNvPr id="44037" name="Text Box 6"/>
          <p:cNvSpPr txBox="1">
            <a:spLocks noChangeArrowheads="1"/>
          </p:cNvSpPr>
          <p:nvPr/>
        </p:nvSpPr>
        <p:spPr bwMode="auto">
          <a:xfrm>
            <a:off x="1714501" y="1371600"/>
            <a:ext cx="9428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rgbClr val="FF0000"/>
                </a:solidFill>
                <a:latin typeface="Symbol" charset="2"/>
              </a:rPr>
              <a:t>&lt;title&gt;</a:t>
            </a:r>
          </a:p>
        </p:txBody>
      </p:sp>
      <p:sp>
        <p:nvSpPr>
          <p:cNvPr id="44038" name="Text Box 7"/>
          <p:cNvSpPr txBox="1">
            <a:spLocks noChangeArrowheads="1"/>
          </p:cNvSpPr>
          <p:nvPr/>
        </p:nvSpPr>
        <p:spPr bwMode="auto">
          <a:xfrm>
            <a:off x="1657350" y="1885950"/>
            <a:ext cx="8483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rgbClr val="FF0000"/>
                </a:solidFill>
                <a:latin typeface="Symbol" charset="2"/>
              </a:rPr>
              <a:t>&lt;time&gt;</a:t>
            </a:r>
          </a:p>
        </p:txBody>
      </p:sp>
      <p:sp>
        <p:nvSpPr>
          <p:cNvPr id="44039" name="Text Box 8"/>
          <p:cNvSpPr txBox="1">
            <a:spLocks noChangeArrowheads="1"/>
          </p:cNvSpPr>
          <p:nvPr/>
        </p:nvSpPr>
        <p:spPr bwMode="auto">
          <a:xfrm>
            <a:off x="1428750" y="1600200"/>
            <a:ext cx="13051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rgbClr val="FF0000"/>
                </a:solidFill>
                <a:latin typeface="Symbol" charset="2"/>
              </a:rPr>
              <a:t>&lt;speaker&gt;</a:t>
            </a:r>
          </a:p>
        </p:txBody>
      </p:sp>
      <p:sp>
        <p:nvSpPr>
          <p:cNvPr id="44040" name="Text Box 9"/>
          <p:cNvSpPr txBox="1">
            <a:spLocks noChangeArrowheads="1"/>
          </p:cNvSpPr>
          <p:nvPr/>
        </p:nvSpPr>
        <p:spPr bwMode="auto">
          <a:xfrm>
            <a:off x="1314450" y="2114550"/>
            <a:ext cx="13869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rgbClr val="FF0000"/>
                </a:solidFill>
                <a:latin typeface="Symbol" charset="2"/>
              </a:rPr>
              <a:t>&lt;location&gt;</a:t>
            </a:r>
          </a:p>
        </p:txBody>
      </p:sp>
      <p:sp>
        <p:nvSpPr>
          <p:cNvPr id="44041" name="Text Box 10"/>
          <p:cNvSpPr txBox="1">
            <a:spLocks noChangeArrowheads="1"/>
          </p:cNvSpPr>
          <p:nvPr/>
        </p:nvSpPr>
        <p:spPr bwMode="auto">
          <a:xfrm>
            <a:off x="1314450" y="2400300"/>
            <a:ext cx="14510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rgbClr val="FF0000"/>
                </a:solidFill>
                <a:latin typeface="Symbol" charset="2"/>
              </a:rPr>
              <a:t>&lt;abstract&gt;</a:t>
            </a:r>
          </a:p>
        </p:txBody>
      </p:sp>
      <p:sp>
        <p:nvSpPr>
          <p:cNvPr id="44042" name="Text Box 11"/>
          <p:cNvSpPr txBox="1">
            <a:spLocks noChangeArrowheads="1"/>
          </p:cNvSpPr>
          <p:nvPr/>
        </p:nvSpPr>
        <p:spPr bwMode="auto">
          <a:xfrm>
            <a:off x="1314450" y="3371850"/>
            <a:ext cx="15007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rgbClr val="FF0000"/>
                </a:solidFill>
                <a:latin typeface="Symbol" charset="2"/>
              </a:rPr>
              <a:t>&lt;biosketch&gt;</a:t>
            </a:r>
          </a:p>
        </p:txBody>
      </p:sp>
      <p:sp>
        <p:nvSpPr>
          <p:cNvPr id="44043" name="Text Box 12"/>
          <p:cNvSpPr txBox="1">
            <a:spLocks noChangeArrowheads="1"/>
          </p:cNvSpPr>
          <p:nvPr/>
        </p:nvSpPr>
        <p:spPr bwMode="auto">
          <a:xfrm>
            <a:off x="1257300" y="3829050"/>
            <a:ext cx="9444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rgbClr val="FF0000"/>
                </a:solidFill>
                <a:latin typeface="Symbol" charset="2"/>
              </a:rPr>
              <a:t>&lt;host&gt;</a:t>
            </a:r>
          </a:p>
        </p:txBody>
      </p:sp>
      <p:sp>
        <p:nvSpPr>
          <p:cNvPr id="44044" name="Text Box 13"/>
          <p:cNvSpPr txBox="1">
            <a:spLocks noChangeArrowheads="1"/>
          </p:cNvSpPr>
          <p:nvPr/>
        </p:nvSpPr>
        <p:spPr bwMode="auto">
          <a:xfrm>
            <a:off x="3314700" y="3886200"/>
            <a:ext cx="10086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rgbClr val="FF0000"/>
                </a:solidFill>
                <a:latin typeface="Symbol" charset="2"/>
              </a:rPr>
              <a:t>&lt;/host&gt;</a:t>
            </a:r>
          </a:p>
        </p:txBody>
      </p:sp>
      <p:sp>
        <p:nvSpPr>
          <p:cNvPr id="44045" name="Text Box 14"/>
          <p:cNvSpPr txBox="1">
            <a:spLocks noChangeArrowheads="1"/>
          </p:cNvSpPr>
          <p:nvPr/>
        </p:nvSpPr>
        <p:spPr bwMode="auto">
          <a:xfrm>
            <a:off x="3657600" y="3543300"/>
            <a:ext cx="15648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rgbClr val="FF0000"/>
                </a:solidFill>
                <a:latin typeface="Symbol" charset="2"/>
              </a:rPr>
              <a:t>&lt;/biosketch&gt;</a:t>
            </a:r>
          </a:p>
        </p:txBody>
      </p:sp>
      <p:sp>
        <p:nvSpPr>
          <p:cNvPr id="44046" name="Text Box 15"/>
          <p:cNvSpPr txBox="1">
            <a:spLocks noChangeArrowheads="1"/>
          </p:cNvSpPr>
          <p:nvPr/>
        </p:nvSpPr>
        <p:spPr bwMode="auto">
          <a:xfrm>
            <a:off x="3829050" y="3028950"/>
            <a:ext cx="1515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rgbClr val="FF0000"/>
                </a:solidFill>
                <a:latin typeface="Symbol" charset="2"/>
              </a:rPr>
              <a:t>&lt;/abstract&gt;</a:t>
            </a:r>
          </a:p>
        </p:txBody>
      </p:sp>
      <p:sp>
        <p:nvSpPr>
          <p:cNvPr id="44047" name="Text Box 16"/>
          <p:cNvSpPr txBox="1">
            <a:spLocks noChangeArrowheads="1"/>
          </p:cNvSpPr>
          <p:nvPr/>
        </p:nvSpPr>
        <p:spPr bwMode="auto">
          <a:xfrm>
            <a:off x="3943350" y="2057400"/>
            <a:ext cx="14510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rgbClr val="FF0000"/>
                </a:solidFill>
                <a:latin typeface="Symbol" charset="2"/>
              </a:rPr>
              <a:t>&lt;/location&gt;</a:t>
            </a:r>
          </a:p>
        </p:txBody>
      </p:sp>
      <p:sp>
        <p:nvSpPr>
          <p:cNvPr id="44048" name="Text Box 17"/>
          <p:cNvSpPr txBox="1">
            <a:spLocks noChangeArrowheads="1"/>
          </p:cNvSpPr>
          <p:nvPr/>
        </p:nvSpPr>
        <p:spPr bwMode="auto">
          <a:xfrm>
            <a:off x="3886200" y="1885950"/>
            <a:ext cx="9124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rgbClr val="FF0000"/>
                </a:solidFill>
                <a:latin typeface="Symbol" charset="2"/>
              </a:rPr>
              <a:t>&lt;/time&gt;</a:t>
            </a:r>
          </a:p>
        </p:txBody>
      </p:sp>
      <p:sp>
        <p:nvSpPr>
          <p:cNvPr id="44049" name="Text Box 18"/>
          <p:cNvSpPr txBox="1">
            <a:spLocks noChangeArrowheads="1"/>
          </p:cNvSpPr>
          <p:nvPr/>
        </p:nvSpPr>
        <p:spPr bwMode="auto">
          <a:xfrm>
            <a:off x="3543300" y="1714500"/>
            <a:ext cx="13692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rgbClr val="FF0000"/>
                </a:solidFill>
                <a:latin typeface="Symbol" charset="2"/>
              </a:rPr>
              <a:t>&lt;/speaker&gt;</a:t>
            </a:r>
          </a:p>
        </p:txBody>
      </p:sp>
      <p:sp>
        <p:nvSpPr>
          <p:cNvPr id="44050" name="Text Box 19"/>
          <p:cNvSpPr txBox="1">
            <a:spLocks noChangeArrowheads="1"/>
          </p:cNvSpPr>
          <p:nvPr/>
        </p:nvSpPr>
        <p:spPr bwMode="auto">
          <a:xfrm>
            <a:off x="3771901" y="1428750"/>
            <a:ext cx="10070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rgbClr val="FF0000"/>
                </a:solidFill>
                <a:latin typeface="Symbol" charset="2"/>
              </a:rPr>
              <a:t>&lt;/title&gt;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2"/>
          <p:cNvSpPr txBox="1">
            <a:spLocks noChangeArrowheads="1"/>
          </p:cNvSpPr>
          <p:nvPr/>
        </p:nvSpPr>
        <p:spPr bwMode="auto">
          <a:xfrm>
            <a:off x="3486150" y="857251"/>
            <a:ext cx="2171700" cy="1419619"/>
          </a:xfrm>
          <a:prstGeom prst="rect">
            <a:avLst/>
          </a:prstGeom>
          <a:solidFill>
            <a:srgbClr val="DDDDDD"/>
          </a:solidFill>
          <a:ln w="57150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&lt;?xml version="1.0" encoding="utf-8"?&gt;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&lt;xs:schema xmlns:xs="http://www.w3.org/2001/XMLSchema"&gt;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&lt;xs:element name="book"&gt;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&lt;xs:complexType&gt;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&lt;xs:sequence&gt;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&lt;xs:element name="title"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&lt;xs:element name="author"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&lt;xs:element name="character" minOccurs="0" maxOccurs="unbounded"&gt;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&lt;xs:complexType&gt;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&lt;xs:sequence&gt;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&lt;xs:element name="name"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&lt;xs:element name="friend-of" type="xs:string" minOccurs="0"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                 maxOccurs="unbounded"/&gt;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&lt;xs:element name="since" type="xs:date"/&gt;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&lt;xs:element name="qualification"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&lt;/xs:sequence&gt;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&lt;/xs:complexType&gt;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&lt;/xs:element&gt;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&lt;/xs:sequence&gt;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&lt;xs:attribute name="isbn"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&lt;/xs:complexType&gt;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&lt;/xs:element&gt;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&lt;/xs:schema&gt;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57150"/>
            <a:ext cx="9144000" cy="550069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Calibri" charset="0"/>
                <a:ea typeface="ＭＳ Ｐゴシック" charset="-128"/>
              </a:rPr>
              <a:t>XML Schema helps</a:t>
            </a:r>
          </a:p>
        </p:txBody>
      </p:sp>
      <p:sp>
        <p:nvSpPr>
          <p:cNvPr id="4608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886450" y="857250"/>
            <a:ext cx="1885950" cy="9144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1350">
                <a:latin typeface="Calibri" charset="0"/>
                <a:ea typeface="ＭＳ Ｐゴシック" charset="-128"/>
              </a:rPr>
              <a:t>XML Schemas provide a simple mechanism to define shared vocabularies.</a:t>
            </a:r>
          </a:p>
        </p:txBody>
      </p:sp>
      <p:grpSp>
        <p:nvGrpSpPr>
          <p:cNvPr id="46084" name="Group 5"/>
          <p:cNvGrpSpPr>
            <a:grpSpLocks/>
          </p:cNvGrpSpPr>
          <p:nvPr/>
        </p:nvGrpSpPr>
        <p:grpSpPr bwMode="auto">
          <a:xfrm>
            <a:off x="1314450" y="1957388"/>
            <a:ext cx="3045619" cy="2511029"/>
            <a:chOff x="1104" y="528"/>
            <a:chExt cx="2558" cy="2109"/>
          </a:xfrm>
        </p:grpSpPr>
        <p:pic>
          <p:nvPicPr>
            <p:cNvPr id="46107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4" y="528"/>
              <a:ext cx="1852" cy="2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08" name="Text Box 7"/>
            <p:cNvSpPr txBox="1">
              <a:spLocks noChangeArrowheads="1"/>
            </p:cNvSpPr>
            <p:nvPr/>
          </p:nvSpPr>
          <p:spPr bwMode="auto">
            <a:xfrm>
              <a:off x="1365" y="847"/>
              <a:ext cx="63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&lt;title&gt;</a:t>
              </a:r>
            </a:p>
          </p:txBody>
        </p:sp>
        <p:sp>
          <p:nvSpPr>
            <p:cNvPr id="46109" name="Text Box 8"/>
            <p:cNvSpPr txBox="1">
              <a:spLocks noChangeArrowheads="1"/>
            </p:cNvSpPr>
            <p:nvPr/>
          </p:nvSpPr>
          <p:spPr bwMode="auto">
            <a:xfrm>
              <a:off x="1393" y="1138"/>
              <a:ext cx="57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&lt;time&gt;</a:t>
              </a:r>
            </a:p>
          </p:txBody>
        </p:sp>
        <p:sp>
          <p:nvSpPr>
            <p:cNvPr id="46110" name="Text Box 9"/>
            <p:cNvSpPr txBox="1">
              <a:spLocks noChangeArrowheads="1"/>
            </p:cNvSpPr>
            <p:nvPr/>
          </p:nvSpPr>
          <p:spPr bwMode="auto">
            <a:xfrm>
              <a:off x="1423" y="1022"/>
              <a:ext cx="85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&lt;speaker&gt;</a:t>
              </a:r>
            </a:p>
          </p:txBody>
        </p:sp>
        <p:sp>
          <p:nvSpPr>
            <p:cNvPr id="46111" name="Text Box 10"/>
            <p:cNvSpPr txBox="1">
              <a:spLocks noChangeArrowheads="1"/>
            </p:cNvSpPr>
            <p:nvPr/>
          </p:nvSpPr>
          <p:spPr bwMode="auto">
            <a:xfrm>
              <a:off x="1336" y="1254"/>
              <a:ext cx="91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&lt;location&gt;</a:t>
              </a:r>
            </a:p>
          </p:txBody>
        </p:sp>
        <p:sp>
          <p:nvSpPr>
            <p:cNvPr id="46112" name="Text Box 11"/>
            <p:cNvSpPr txBox="1">
              <a:spLocks noChangeArrowheads="1"/>
            </p:cNvSpPr>
            <p:nvPr/>
          </p:nvSpPr>
          <p:spPr bwMode="auto">
            <a:xfrm>
              <a:off x="1104" y="1456"/>
              <a:ext cx="94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&lt;abstract&gt;</a:t>
              </a:r>
            </a:p>
          </p:txBody>
        </p:sp>
        <p:sp>
          <p:nvSpPr>
            <p:cNvPr id="46113" name="Text Box 12"/>
            <p:cNvSpPr txBox="1">
              <a:spLocks noChangeArrowheads="1"/>
            </p:cNvSpPr>
            <p:nvPr/>
          </p:nvSpPr>
          <p:spPr bwMode="auto">
            <a:xfrm>
              <a:off x="1104" y="2037"/>
              <a:ext cx="98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&lt;biosketch&gt;</a:t>
              </a:r>
            </a:p>
          </p:txBody>
        </p:sp>
        <p:sp>
          <p:nvSpPr>
            <p:cNvPr id="46114" name="Text Box 13"/>
            <p:cNvSpPr txBox="1">
              <a:spLocks noChangeArrowheads="1"/>
            </p:cNvSpPr>
            <p:nvPr/>
          </p:nvSpPr>
          <p:spPr bwMode="auto">
            <a:xfrm>
              <a:off x="1200" y="2352"/>
              <a:ext cx="63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&lt;host&gt;</a:t>
              </a:r>
            </a:p>
          </p:txBody>
        </p:sp>
        <p:sp>
          <p:nvSpPr>
            <p:cNvPr id="46115" name="Text Box 14"/>
            <p:cNvSpPr txBox="1">
              <a:spLocks noChangeArrowheads="1"/>
            </p:cNvSpPr>
            <p:nvPr/>
          </p:nvSpPr>
          <p:spPr bwMode="auto">
            <a:xfrm>
              <a:off x="2409" y="2385"/>
              <a:ext cx="67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&lt;/host&gt;</a:t>
              </a:r>
            </a:p>
          </p:txBody>
        </p:sp>
        <p:sp>
          <p:nvSpPr>
            <p:cNvPr id="46116" name="Text Box 15"/>
            <p:cNvSpPr txBox="1">
              <a:spLocks noChangeArrowheads="1"/>
            </p:cNvSpPr>
            <p:nvPr/>
          </p:nvSpPr>
          <p:spPr bwMode="auto">
            <a:xfrm>
              <a:off x="2640" y="2208"/>
              <a:ext cx="102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&lt;/biosketch&gt;</a:t>
              </a:r>
            </a:p>
          </p:txBody>
        </p:sp>
        <p:sp>
          <p:nvSpPr>
            <p:cNvPr id="46117" name="Text Box 16"/>
            <p:cNvSpPr txBox="1">
              <a:spLocks noChangeArrowheads="1"/>
            </p:cNvSpPr>
            <p:nvPr/>
          </p:nvSpPr>
          <p:spPr bwMode="auto">
            <a:xfrm>
              <a:off x="2496" y="1872"/>
              <a:ext cx="99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&lt;/abstract&gt;</a:t>
              </a:r>
            </a:p>
          </p:txBody>
        </p:sp>
        <p:sp>
          <p:nvSpPr>
            <p:cNvPr id="46118" name="Text Box 17"/>
            <p:cNvSpPr txBox="1">
              <a:spLocks noChangeArrowheads="1"/>
            </p:cNvSpPr>
            <p:nvPr/>
          </p:nvSpPr>
          <p:spPr bwMode="auto">
            <a:xfrm>
              <a:off x="2592" y="1344"/>
              <a:ext cx="95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&lt;/location&gt;</a:t>
              </a:r>
            </a:p>
          </p:txBody>
        </p:sp>
        <p:sp>
          <p:nvSpPr>
            <p:cNvPr id="46119" name="Text Box 18"/>
            <p:cNvSpPr txBox="1">
              <a:spLocks noChangeArrowheads="1"/>
            </p:cNvSpPr>
            <p:nvPr/>
          </p:nvSpPr>
          <p:spPr bwMode="auto">
            <a:xfrm>
              <a:off x="2612" y="1167"/>
              <a:ext cx="61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&lt;/time&gt;</a:t>
              </a:r>
            </a:p>
          </p:txBody>
        </p:sp>
        <p:sp>
          <p:nvSpPr>
            <p:cNvPr id="46120" name="Text Box 19"/>
            <p:cNvSpPr txBox="1">
              <a:spLocks noChangeArrowheads="1"/>
            </p:cNvSpPr>
            <p:nvPr/>
          </p:nvSpPr>
          <p:spPr bwMode="auto">
            <a:xfrm>
              <a:off x="2641" y="1022"/>
              <a:ext cx="89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&lt;/speaker&gt;</a:t>
              </a:r>
            </a:p>
          </p:txBody>
        </p:sp>
        <p:sp>
          <p:nvSpPr>
            <p:cNvPr id="46121" name="Text Box 20"/>
            <p:cNvSpPr txBox="1">
              <a:spLocks noChangeArrowheads="1"/>
            </p:cNvSpPr>
            <p:nvPr/>
          </p:nvSpPr>
          <p:spPr bwMode="auto">
            <a:xfrm>
              <a:off x="2873" y="877"/>
              <a:ext cx="67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&lt;/title&gt;</a:t>
              </a:r>
            </a:p>
          </p:txBody>
        </p:sp>
      </p:grpSp>
      <p:grpSp>
        <p:nvGrpSpPr>
          <p:cNvPr id="46085" name="Group 21"/>
          <p:cNvGrpSpPr>
            <a:grpSpLocks/>
          </p:cNvGrpSpPr>
          <p:nvPr/>
        </p:nvGrpSpPr>
        <p:grpSpPr bwMode="auto">
          <a:xfrm>
            <a:off x="4686300" y="1957388"/>
            <a:ext cx="3045619" cy="2511029"/>
            <a:chOff x="1104" y="528"/>
            <a:chExt cx="2558" cy="2109"/>
          </a:xfrm>
        </p:grpSpPr>
        <p:pic>
          <p:nvPicPr>
            <p:cNvPr id="46092" name="Picture 2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4" y="528"/>
              <a:ext cx="1852" cy="2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093" name="Text Box 23"/>
            <p:cNvSpPr txBox="1">
              <a:spLocks noChangeArrowheads="1"/>
            </p:cNvSpPr>
            <p:nvPr/>
          </p:nvSpPr>
          <p:spPr bwMode="auto">
            <a:xfrm>
              <a:off x="1365" y="847"/>
              <a:ext cx="63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&lt;title&gt;</a:t>
              </a:r>
            </a:p>
          </p:txBody>
        </p:sp>
        <p:sp>
          <p:nvSpPr>
            <p:cNvPr id="46094" name="Text Box 24"/>
            <p:cNvSpPr txBox="1">
              <a:spLocks noChangeArrowheads="1"/>
            </p:cNvSpPr>
            <p:nvPr/>
          </p:nvSpPr>
          <p:spPr bwMode="auto">
            <a:xfrm>
              <a:off x="1393" y="1138"/>
              <a:ext cx="57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&lt;time&gt;</a:t>
              </a:r>
            </a:p>
          </p:txBody>
        </p:sp>
        <p:sp>
          <p:nvSpPr>
            <p:cNvPr id="46095" name="Text Box 25"/>
            <p:cNvSpPr txBox="1">
              <a:spLocks noChangeArrowheads="1"/>
            </p:cNvSpPr>
            <p:nvPr/>
          </p:nvSpPr>
          <p:spPr bwMode="auto">
            <a:xfrm>
              <a:off x="1423" y="1022"/>
              <a:ext cx="85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&lt;speaker&gt;</a:t>
              </a:r>
            </a:p>
          </p:txBody>
        </p:sp>
        <p:sp>
          <p:nvSpPr>
            <p:cNvPr id="46096" name="Text Box 26"/>
            <p:cNvSpPr txBox="1">
              <a:spLocks noChangeArrowheads="1"/>
            </p:cNvSpPr>
            <p:nvPr/>
          </p:nvSpPr>
          <p:spPr bwMode="auto">
            <a:xfrm>
              <a:off x="1336" y="1254"/>
              <a:ext cx="91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&lt;location&gt;</a:t>
              </a:r>
            </a:p>
          </p:txBody>
        </p:sp>
        <p:sp>
          <p:nvSpPr>
            <p:cNvPr id="46097" name="Text Box 27"/>
            <p:cNvSpPr txBox="1">
              <a:spLocks noChangeArrowheads="1"/>
            </p:cNvSpPr>
            <p:nvPr/>
          </p:nvSpPr>
          <p:spPr bwMode="auto">
            <a:xfrm>
              <a:off x="1104" y="1456"/>
              <a:ext cx="94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&lt;abstract&gt;</a:t>
              </a:r>
            </a:p>
          </p:txBody>
        </p:sp>
        <p:sp>
          <p:nvSpPr>
            <p:cNvPr id="46098" name="Text Box 28"/>
            <p:cNvSpPr txBox="1">
              <a:spLocks noChangeArrowheads="1"/>
            </p:cNvSpPr>
            <p:nvPr/>
          </p:nvSpPr>
          <p:spPr bwMode="auto">
            <a:xfrm>
              <a:off x="1104" y="2037"/>
              <a:ext cx="98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&lt;biosketch&gt;</a:t>
              </a:r>
            </a:p>
          </p:txBody>
        </p:sp>
        <p:sp>
          <p:nvSpPr>
            <p:cNvPr id="46099" name="Text Box 29"/>
            <p:cNvSpPr txBox="1">
              <a:spLocks noChangeArrowheads="1"/>
            </p:cNvSpPr>
            <p:nvPr/>
          </p:nvSpPr>
          <p:spPr bwMode="auto">
            <a:xfrm>
              <a:off x="1200" y="2352"/>
              <a:ext cx="63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&lt;host&gt;</a:t>
              </a:r>
            </a:p>
          </p:txBody>
        </p:sp>
        <p:sp>
          <p:nvSpPr>
            <p:cNvPr id="46100" name="Text Box 30"/>
            <p:cNvSpPr txBox="1">
              <a:spLocks noChangeArrowheads="1"/>
            </p:cNvSpPr>
            <p:nvPr/>
          </p:nvSpPr>
          <p:spPr bwMode="auto">
            <a:xfrm>
              <a:off x="2409" y="2385"/>
              <a:ext cx="67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&lt;/host&gt;</a:t>
              </a:r>
            </a:p>
          </p:txBody>
        </p:sp>
        <p:sp>
          <p:nvSpPr>
            <p:cNvPr id="46101" name="Text Box 31"/>
            <p:cNvSpPr txBox="1">
              <a:spLocks noChangeArrowheads="1"/>
            </p:cNvSpPr>
            <p:nvPr/>
          </p:nvSpPr>
          <p:spPr bwMode="auto">
            <a:xfrm>
              <a:off x="2640" y="2208"/>
              <a:ext cx="102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&lt;/biosketch&gt;</a:t>
              </a:r>
            </a:p>
          </p:txBody>
        </p:sp>
        <p:sp>
          <p:nvSpPr>
            <p:cNvPr id="46102" name="Text Box 32"/>
            <p:cNvSpPr txBox="1">
              <a:spLocks noChangeArrowheads="1"/>
            </p:cNvSpPr>
            <p:nvPr/>
          </p:nvSpPr>
          <p:spPr bwMode="auto">
            <a:xfrm>
              <a:off x="2496" y="1872"/>
              <a:ext cx="99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&lt;/abstract&gt;</a:t>
              </a:r>
            </a:p>
          </p:txBody>
        </p:sp>
        <p:sp>
          <p:nvSpPr>
            <p:cNvPr id="46103" name="Text Box 33"/>
            <p:cNvSpPr txBox="1">
              <a:spLocks noChangeArrowheads="1"/>
            </p:cNvSpPr>
            <p:nvPr/>
          </p:nvSpPr>
          <p:spPr bwMode="auto">
            <a:xfrm>
              <a:off x="2592" y="1344"/>
              <a:ext cx="95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&lt;/location&gt;</a:t>
              </a:r>
            </a:p>
          </p:txBody>
        </p:sp>
        <p:sp>
          <p:nvSpPr>
            <p:cNvPr id="46104" name="Text Box 34"/>
            <p:cNvSpPr txBox="1">
              <a:spLocks noChangeArrowheads="1"/>
            </p:cNvSpPr>
            <p:nvPr/>
          </p:nvSpPr>
          <p:spPr bwMode="auto">
            <a:xfrm>
              <a:off x="2612" y="1167"/>
              <a:ext cx="61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&lt;/time&gt;</a:t>
              </a:r>
            </a:p>
          </p:txBody>
        </p:sp>
        <p:sp>
          <p:nvSpPr>
            <p:cNvPr id="46105" name="Text Box 35"/>
            <p:cNvSpPr txBox="1">
              <a:spLocks noChangeArrowheads="1"/>
            </p:cNvSpPr>
            <p:nvPr/>
          </p:nvSpPr>
          <p:spPr bwMode="auto">
            <a:xfrm>
              <a:off x="2641" y="1022"/>
              <a:ext cx="89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&lt;/speaker&gt;</a:t>
              </a:r>
            </a:p>
          </p:txBody>
        </p:sp>
        <p:sp>
          <p:nvSpPr>
            <p:cNvPr id="46106" name="Text Box 36"/>
            <p:cNvSpPr txBox="1">
              <a:spLocks noChangeArrowheads="1"/>
            </p:cNvSpPr>
            <p:nvPr/>
          </p:nvSpPr>
          <p:spPr bwMode="auto">
            <a:xfrm>
              <a:off x="2873" y="877"/>
              <a:ext cx="67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&lt;/title&gt;</a:t>
              </a:r>
            </a:p>
          </p:txBody>
        </p:sp>
      </p:grpSp>
      <p:sp>
        <p:nvSpPr>
          <p:cNvPr id="46086" name="Text Box 37"/>
          <p:cNvSpPr txBox="1">
            <a:spLocks noChangeArrowheads="1"/>
          </p:cNvSpPr>
          <p:nvPr/>
        </p:nvSpPr>
        <p:spPr bwMode="auto">
          <a:xfrm>
            <a:off x="1943100" y="971550"/>
            <a:ext cx="134363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000000"/>
                </a:solidFill>
                <a:latin typeface="Calibri" charset="0"/>
              </a:rPr>
              <a:t>XML Schema file</a:t>
            </a:r>
          </a:p>
        </p:txBody>
      </p:sp>
      <p:sp>
        <p:nvSpPr>
          <p:cNvPr id="46087" name="Line 38"/>
          <p:cNvSpPr>
            <a:spLocks noChangeShapeType="1"/>
          </p:cNvSpPr>
          <p:nvPr/>
        </p:nvSpPr>
        <p:spPr bwMode="auto">
          <a:xfrm flipH="1">
            <a:off x="2057400" y="1371600"/>
            <a:ext cx="2000250" cy="10287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88" name="Line 39"/>
          <p:cNvSpPr>
            <a:spLocks noChangeShapeType="1"/>
          </p:cNvSpPr>
          <p:nvPr/>
        </p:nvSpPr>
        <p:spPr bwMode="auto">
          <a:xfrm>
            <a:off x="4057650" y="1371600"/>
            <a:ext cx="1085850" cy="108585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89" name="Line 40"/>
          <p:cNvSpPr>
            <a:spLocks noChangeShapeType="1"/>
          </p:cNvSpPr>
          <p:nvPr/>
        </p:nvSpPr>
        <p:spPr bwMode="auto">
          <a:xfrm flipH="1">
            <a:off x="1943100" y="1943100"/>
            <a:ext cx="2171700" cy="12573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0" name="Line 41"/>
          <p:cNvSpPr>
            <a:spLocks noChangeShapeType="1"/>
          </p:cNvSpPr>
          <p:nvPr/>
        </p:nvSpPr>
        <p:spPr bwMode="auto">
          <a:xfrm>
            <a:off x="4114800" y="1943100"/>
            <a:ext cx="857250" cy="12573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1" name="Text Box 42"/>
          <p:cNvSpPr txBox="1">
            <a:spLocks noChangeArrowheads="1"/>
          </p:cNvSpPr>
          <p:nvPr/>
        </p:nvSpPr>
        <p:spPr bwMode="auto">
          <a:xfrm>
            <a:off x="5007769" y="4891088"/>
            <a:ext cx="28168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200">
                <a:latin typeface="Calibri" charset="0"/>
              </a:rPr>
              <a:t>after </a:t>
            </a:r>
            <a:r>
              <a:rPr kumimoji="1" lang="en-US" altLang="en-US" sz="1200">
                <a:latin typeface="Calibri" charset="0"/>
              </a:rPr>
              <a:t>Frank van Harmelen and Jim Hendler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41"/>
          <p:cNvSpPr txBox="1">
            <a:spLocks noChangeArrowheads="1"/>
          </p:cNvSpPr>
          <p:nvPr/>
        </p:nvSpPr>
        <p:spPr bwMode="auto">
          <a:xfrm>
            <a:off x="5553075" y="857251"/>
            <a:ext cx="2170510" cy="1419619"/>
          </a:xfrm>
          <a:prstGeom prst="rect">
            <a:avLst/>
          </a:prstGeom>
          <a:solidFill>
            <a:srgbClr val="DDDDDD"/>
          </a:solidFill>
          <a:ln w="57150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&lt;?xml version="1.0" encoding="utf-8"?&gt;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&lt;xs:schema xmlns:xs="http://www.w3.org/2001/XMLSchema"&gt;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&lt;xs:element name="book"&gt;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&lt;xs:complexType&gt;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&lt;xs:sequence&gt;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&lt;xs:element name="title"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&lt;xs:element name="author"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&lt;xs:element name="character" minOccurs="0" maxOccurs="unbounded"&gt;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&lt;xs:complexType&gt;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&lt;xs:sequence&gt;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&lt;xs:element name="name"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&lt;xs:element name="friend-of" type="xs:string" minOccurs="0"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                 maxOccurs="unbounded"/&gt;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&lt;xs:element name="since" type="xs:date"/&gt;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&lt;xs:element name="qualification"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&lt;/xs:sequence&gt;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&lt;/xs:complexType&gt;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&lt;/xs:element&gt;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&lt;/xs:sequence&gt;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&lt;xs:attribute name="isbn"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&lt;/xs:complexType&gt;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&lt;/xs:element&gt;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&lt;/xs:schema&gt;</a:t>
            </a:r>
          </a:p>
        </p:txBody>
      </p:sp>
      <p:sp>
        <p:nvSpPr>
          <p:cNvPr id="48130" name="Text Box 42"/>
          <p:cNvSpPr txBox="1">
            <a:spLocks noChangeArrowheads="1"/>
          </p:cNvSpPr>
          <p:nvPr/>
        </p:nvSpPr>
        <p:spPr bwMode="auto">
          <a:xfrm>
            <a:off x="4743450" y="971550"/>
            <a:ext cx="155844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000000"/>
                </a:solidFill>
                <a:latin typeface="Calibri" charset="0"/>
              </a:rPr>
              <a:t>XML Schema file 42</a:t>
            </a:r>
          </a:p>
        </p:txBody>
      </p:sp>
      <p:sp>
        <p:nvSpPr>
          <p:cNvPr id="48131" name="Text Box 36"/>
          <p:cNvSpPr txBox="1">
            <a:spLocks noChangeArrowheads="1"/>
          </p:cNvSpPr>
          <p:nvPr/>
        </p:nvSpPr>
        <p:spPr bwMode="auto">
          <a:xfrm>
            <a:off x="1485900" y="857251"/>
            <a:ext cx="2171700" cy="1419619"/>
          </a:xfrm>
          <a:prstGeom prst="rect">
            <a:avLst/>
          </a:prstGeom>
          <a:solidFill>
            <a:srgbClr val="DDDDDD"/>
          </a:solidFill>
          <a:ln w="57150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&lt;?xml version="1.0" encoding="utf-8"?&gt;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&lt;xs:schema xmlns:xs="http://www.w3.org/2001/XMLSchema"&gt;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&lt;xs:element name="book"&gt;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&lt;xs:complexType&gt;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&lt;xs:sequence&gt;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&lt;xs:element name="title"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&lt;xs:element name="author"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&lt;xs:element name="character" minOccurs="0" maxOccurs="unbounded"&gt;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&lt;xs:complexType&gt;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&lt;xs:sequence&gt;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&lt;xs:element name="name"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&lt;xs:element name="friend-of" type="xs:string" minOccurs="0"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                 maxOccurs="unbounded"/&gt;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&lt;xs:element name="since" type="xs:date"/&gt;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&lt;xs:element name="qualification"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&lt;/xs:sequence&gt;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&lt;/xs:complexType&gt;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&lt;/xs:element&gt;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&lt;/xs:sequence&gt;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&lt;xs:attribute name="isbn"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&lt;/xs:complexType&gt;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&lt;/xs:element&gt;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&lt;/xs:schema&gt;</a:t>
            </a:r>
          </a:p>
        </p:txBody>
      </p:sp>
      <p:sp>
        <p:nvSpPr>
          <p:cNvPr id="48132" name="Text Box 37"/>
          <p:cNvSpPr txBox="1">
            <a:spLocks noChangeArrowheads="1"/>
          </p:cNvSpPr>
          <p:nvPr/>
        </p:nvSpPr>
        <p:spPr bwMode="auto">
          <a:xfrm>
            <a:off x="2800350" y="971550"/>
            <a:ext cx="150874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000000"/>
                </a:solidFill>
                <a:latin typeface="Calibri" charset="0"/>
              </a:rPr>
              <a:t>XML Schema file 1 </a:t>
            </a:r>
          </a:p>
        </p:txBody>
      </p:sp>
      <p:sp>
        <p:nvSpPr>
          <p:cNvPr id="48133" name="Rectangle 2"/>
          <p:cNvSpPr>
            <a:spLocks noGrp="1" noChangeArrowheads="1"/>
          </p:cNvSpPr>
          <p:nvPr>
            <p:ph type="title"/>
          </p:nvPr>
        </p:nvSpPr>
        <p:spPr>
          <a:xfrm>
            <a:off x="-26377" y="154781"/>
            <a:ext cx="9144000" cy="501254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Calibri" charset="0"/>
                <a:ea typeface="ＭＳ Ｐゴシック" charset="-128"/>
              </a:rPr>
              <a:t>But there are many schemas</a:t>
            </a:r>
          </a:p>
        </p:txBody>
      </p:sp>
      <p:grpSp>
        <p:nvGrpSpPr>
          <p:cNvPr id="48134" name="Group 3"/>
          <p:cNvGrpSpPr>
            <a:grpSpLocks/>
          </p:cNvGrpSpPr>
          <p:nvPr/>
        </p:nvGrpSpPr>
        <p:grpSpPr bwMode="auto">
          <a:xfrm>
            <a:off x="1485900" y="1971676"/>
            <a:ext cx="3045619" cy="2511029"/>
            <a:chOff x="1104" y="528"/>
            <a:chExt cx="2558" cy="2109"/>
          </a:xfrm>
        </p:grpSpPr>
        <p:pic>
          <p:nvPicPr>
            <p:cNvPr id="4815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4" y="528"/>
              <a:ext cx="1852" cy="2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157" name="Text Box 5"/>
            <p:cNvSpPr txBox="1">
              <a:spLocks noChangeArrowheads="1"/>
            </p:cNvSpPr>
            <p:nvPr/>
          </p:nvSpPr>
          <p:spPr bwMode="auto">
            <a:xfrm>
              <a:off x="1365" y="847"/>
              <a:ext cx="63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&lt;title&gt;</a:t>
              </a:r>
            </a:p>
          </p:txBody>
        </p:sp>
        <p:sp>
          <p:nvSpPr>
            <p:cNvPr id="48158" name="Text Box 6"/>
            <p:cNvSpPr txBox="1">
              <a:spLocks noChangeArrowheads="1"/>
            </p:cNvSpPr>
            <p:nvPr/>
          </p:nvSpPr>
          <p:spPr bwMode="auto">
            <a:xfrm>
              <a:off x="1393" y="1138"/>
              <a:ext cx="57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&lt;time&gt;</a:t>
              </a:r>
            </a:p>
          </p:txBody>
        </p:sp>
        <p:sp>
          <p:nvSpPr>
            <p:cNvPr id="48159" name="Text Box 7"/>
            <p:cNvSpPr txBox="1">
              <a:spLocks noChangeArrowheads="1"/>
            </p:cNvSpPr>
            <p:nvPr/>
          </p:nvSpPr>
          <p:spPr bwMode="auto">
            <a:xfrm>
              <a:off x="1423" y="1022"/>
              <a:ext cx="85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&lt;speaker&gt;</a:t>
              </a:r>
            </a:p>
          </p:txBody>
        </p:sp>
        <p:sp>
          <p:nvSpPr>
            <p:cNvPr id="48160" name="Text Box 8"/>
            <p:cNvSpPr txBox="1">
              <a:spLocks noChangeArrowheads="1"/>
            </p:cNvSpPr>
            <p:nvPr/>
          </p:nvSpPr>
          <p:spPr bwMode="auto">
            <a:xfrm>
              <a:off x="1336" y="1254"/>
              <a:ext cx="91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&lt;location&gt;</a:t>
              </a:r>
            </a:p>
          </p:txBody>
        </p:sp>
        <p:sp>
          <p:nvSpPr>
            <p:cNvPr id="48161" name="Text Box 9"/>
            <p:cNvSpPr txBox="1">
              <a:spLocks noChangeArrowheads="1"/>
            </p:cNvSpPr>
            <p:nvPr/>
          </p:nvSpPr>
          <p:spPr bwMode="auto">
            <a:xfrm>
              <a:off x="1104" y="1456"/>
              <a:ext cx="94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&lt;abstract&gt;</a:t>
              </a:r>
            </a:p>
          </p:txBody>
        </p:sp>
        <p:sp>
          <p:nvSpPr>
            <p:cNvPr id="48162" name="Text Box 10"/>
            <p:cNvSpPr txBox="1">
              <a:spLocks noChangeArrowheads="1"/>
            </p:cNvSpPr>
            <p:nvPr/>
          </p:nvSpPr>
          <p:spPr bwMode="auto">
            <a:xfrm>
              <a:off x="1104" y="2037"/>
              <a:ext cx="98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&lt;biosketch&gt;</a:t>
              </a:r>
            </a:p>
          </p:txBody>
        </p:sp>
        <p:sp>
          <p:nvSpPr>
            <p:cNvPr id="48163" name="Text Box 11"/>
            <p:cNvSpPr txBox="1">
              <a:spLocks noChangeArrowheads="1"/>
            </p:cNvSpPr>
            <p:nvPr/>
          </p:nvSpPr>
          <p:spPr bwMode="auto">
            <a:xfrm>
              <a:off x="1200" y="2352"/>
              <a:ext cx="63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&lt;host&gt;</a:t>
              </a:r>
            </a:p>
          </p:txBody>
        </p:sp>
        <p:sp>
          <p:nvSpPr>
            <p:cNvPr id="48164" name="Text Box 12"/>
            <p:cNvSpPr txBox="1">
              <a:spLocks noChangeArrowheads="1"/>
            </p:cNvSpPr>
            <p:nvPr/>
          </p:nvSpPr>
          <p:spPr bwMode="auto">
            <a:xfrm>
              <a:off x="2409" y="2385"/>
              <a:ext cx="67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&lt;/host&gt;</a:t>
              </a:r>
            </a:p>
          </p:txBody>
        </p:sp>
        <p:sp>
          <p:nvSpPr>
            <p:cNvPr id="48165" name="Text Box 13"/>
            <p:cNvSpPr txBox="1">
              <a:spLocks noChangeArrowheads="1"/>
            </p:cNvSpPr>
            <p:nvPr/>
          </p:nvSpPr>
          <p:spPr bwMode="auto">
            <a:xfrm>
              <a:off x="2640" y="2208"/>
              <a:ext cx="102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&lt;/biosketch&gt;</a:t>
              </a:r>
            </a:p>
          </p:txBody>
        </p:sp>
        <p:sp>
          <p:nvSpPr>
            <p:cNvPr id="48166" name="Text Box 14"/>
            <p:cNvSpPr txBox="1">
              <a:spLocks noChangeArrowheads="1"/>
            </p:cNvSpPr>
            <p:nvPr/>
          </p:nvSpPr>
          <p:spPr bwMode="auto">
            <a:xfrm>
              <a:off x="2496" y="1872"/>
              <a:ext cx="99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&lt;/abstract&gt;</a:t>
              </a:r>
            </a:p>
          </p:txBody>
        </p:sp>
        <p:sp>
          <p:nvSpPr>
            <p:cNvPr id="48167" name="Text Box 15"/>
            <p:cNvSpPr txBox="1">
              <a:spLocks noChangeArrowheads="1"/>
            </p:cNvSpPr>
            <p:nvPr/>
          </p:nvSpPr>
          <p:spPr bwMode="auto">
            <a:xfrm>
              <a:off x="2592" y="1344"/>
              <a:ext cx="95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&lt;/location&gt;</a:t>
              </a:r>
            </a:p>
          </p:txBody>
        </p:sp>
        <p:sp>
          <p:nvSpPr>
            <p:cNvPr id="48168" name="Text Box 16"/>
            <p:cNvSpPr txBox="1">
              <a:spLocks noChangeArrowheads="1"/>
            </p:cNvSpPr>
            <p:nvPr/>
          </p:nvSpPr>
          <p:spPr bwMode="auto">
            <a:xfrm>
              <a:off x="2612" y="1167"/>
              <a:ext cx="61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&lt;/time&gt;</a:t>
              </a:r>
            </a:p>
          </p:txBody>
        </p:sp>
        <p:sp>
          <p:nvSpPr>
            <p:cNvPr id="48169" name="Text Box 17"/>
            <p:cNvSpPr txBox="1">
              <a:spLocks noChangeArrowheads="1"/>
            </p:cNvSpPr>
            <p:nvPr/>
          </p:nvSpPr>
          <p:spPr bwMode="auto">
            <a:xfrm>
              <a:off x="2641" y="1022"/>
              <a:ext cx="89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&lt;/speaker&gt;</a:t>
              </a:r>
            </a:p>
          </p:txBody>
        </p:sp>
        <p:sp>
          <p:nvSpPr>
            <p:cNvPr id="48170" name="Text Box 18"/>
            <p:cNvSpPr txBox="1">
              <a:spLocks noChangeArrowheads="1"/>
            </p:cNvSpPr>
            <p:nvPr/>
          </p:nvSpPr>
          <p:spPr bwMode="auto">
            <a:xfrm>
              <a:off x="2873" y="877"/>
              <a:ext cx="67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&lt;/title&gt;</a:t>
              </a:r>
            </a:p>
          </p:txBody>
        </p:sp>
      </p:grpSp>
      <p:grpSp>
        <p:nvGrpSpPr>
          <p:cNvPr id="48135" name="Group 19"/>
          <p:cNvGrpSpPr>
            <a:grpSpLocks/>
          </p:cNvGrpSpPr>
          <p:nvPr/>
        </p:nvGrpSpPr>
        <p:grpSpPr bwMode="auto">
          <a:xfrm>
            <a:off x="4857750" y="1943101"/>
            <a:ext cx="3017044" cy="2516982"/>
            <a:chOff x="1104" y="528"/>
            <a:chExt cx="2534" cy="2114"/>
          </a:xfrm>
        </p:grpSpPr>
        <p:pic>
          <p:nvPicPr>
            <p:cNvPr id="48141" name="Picture 2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4" y="528"/>
              <a:ext cx="1852" cy="2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142" name="Text Box 21"/>
            <p:cNvSpPr txBox="1">
              <a:spLocks noChangeArrowheads="1"/>
            </p:cNvSpPr>
            <p:nvPr/>
          </p:nvSpPr>
          <p:spPr bwMode="auto">
            <a:xfrm>
              <a:off x="1365" y="852"/>
              <a:ext cx="56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&lt;title&gt;</a:t>
              </a:r>
            </a:p>
          </p:txBody>
        </p:sp>
        <p:sp>
          <p:nvSpPr>
            <p:cNvPr id="48143" name="Text Box 22"/>
            <p:cNvSpPr txBox="1">
              <a:spLocks noChangeArrowheads="1"/>
            </p:cNvSpPr>
            <p:nvPr/>
          </p:nvSpPr>
          <p:spPr bwMode="auto">
            <a:xfrm>
              <a:off x="1393" y="1143"/>
              <a:ext cx="56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&lt;time&gt;</a:t>
              </a:r>
            </a:p>
          </p:txBody>
        </p:sp>
        <p:sp>
          <p:nvSpPr>
            <p:cNvPr id="48144" name="Text Box 23"/>
            <p:cNvSpPr txBox="1">
              <a:spLocks noChangeArrowheads="1"/>
            </p:cNvSpPr>
            <p:nvPr/>
          </p:nvSpPr>
          <p:spPr bwMode="auto">
            <a:xfrm>
              <a:off x="1423" y="1027"/>
              <a:ext cx="79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&lt;speaker&gt;</a:t>
              </a:r>
            </a:p>
          </p:txBody>
        </p:sp>
        <p:sp>
          <p:nvSpPr>
            <p:cNvPr id="48145" name="Text Box 24"/>
            <p:cNvSpPr txBox="1">
              <a:spLocks noChangeArrowheads="1"/>
            </p:cNvSpPr>
            <p:nvPr/>
          </p:nvSpPr>
          <p:spPr bwMode="auto">
            <a:xfrm>
              <a:off x="1336" y="1259"/>
              <a:ext cx="79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&lt;location&gt;</a:t>
              </a:r>
            </a:p>
          </p:txBody>
        </p:sp>
        <p:sp>
          <p:nvSpPr>
            <p:cNvPr id="48146" name="Text Box 25"/>
            <p:cNvSpPr txBox="1">
              <a:spLocks noChangeArrowheads="1"/>
            </p:cNvSpPr>
            <p:nvPr/>
          </p:nvSpPr>
          <p:spPr bwMode="auto">
            <a:xfrm>
              <a:off x="1104" y="1461"/>
              <a:ext cx="85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&lt;abstract&gt;</a:t>
              </a:r>
            </a:p>
          </p:txBody>
        </p:sp>
        <p:sp>
          <p:nvSpPr>
            <p:cNvPr id="48147" name="Text Box 26"/>
            <p:cNvSpPr txBox="1">
              <a:spLocks noChangeArrowheads="1"/>
            </p:cNvSpPr>
            <p:nvPr/>
          </p:nvSpPr>
          <p:spPr bwMode="auto">
            <a:xfrm>
              <a:off x="1104" y="2042"/>
              <a:ext cx="92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&lt;biosketch&gt;</a:t>
              </a:r>
            </a:p>
          </p:txBody>
        </p:sp>
        <p:sp>
          <p:nvSpPr>
            <p:cNvPr id="48148" name="Text Box 27"/>
            <p:cNvSpPr txBox="1">
              <a:spLocks noChangeArrowheads="1"/>
            </p:cNvSpPr>
            <p:nvPr/>
          </p:nvSpPr>
          <p:spPr bwMode="auto">
            <a:xfrm>
              <a:off x="1200" y="2357"/>
              <a:ext cx="56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&lt;host&gt;</a:t>
              </a:r>
            </a:p>
          </p:txBody>
        </p:sp>
        <p:sp>
          <p:nvSpPr>
            <p:cNvPr id="48149" name="Text Box 28"/>
            <p:cNvSpPr txBox="1">
              <a:spLocks noChangeArrowheads="1"/>
            </p:cNvSpPr>
            <p:nvPr/>
          </p:nvSpPr>
          <p:spPr bwMode="auto">
            <a:xfrm>
              <a:off x="2409" y="2390"/>
              <a:ext cx="64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&lt;/host&gt;</a:t>
              </a:r>
            </a:p>
          </p:txBody>
        </p:sp>
        <p:sp>
          <p:nvSpPr>
            <p:cNvPr id="48150" name="Text Box 29"/>
            <p:cNvSpPr txBox="1">
              <a:spLocks noChangeArrowheads="1"/>
            </p:cNvSpPr>
            <p:nvPr/>
          </p:nvSpPr>
          <p:spPr bwMode="auto">
            <a:xfrm>
              <a:off x="2640" y="2213"/>
              <a:ext cx="99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&lt;/biosketch&gt;</a:t>
              </a:r>
            </a:p>
          </p:txBody>
        </p:sp>
        <p:sp>
          <p:nvSpPr>
            <p:cNvPr id="48151" name="Text Box 30"/>
            <p:cNvSpPr txBox="1">
              <a:spLocks noChangeArrowheads="1"/>
            </p:cNvSpPr>
            <p:nvPr/>
          </p:nvSpPr>
          <p:spPr bwMode="auto">
            <a:xfrm>
              <a:off x="2496" y="1877"/>
              <a:ext cx="92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&lt;/abstract&gt;</a:t>
              </a:r>
            </a:p>
          </p:txBody>
        </p:sp>
        <p:sp>
          <p:nvSpPr>
            <p:cNvPr id="48152" name="Text Box 31"/>
            <p:cNvSpPr txBox="1">
              <a:spLocks noChangeArrowheads="1"/>
            </p:cNvSpPr>
            <p:nvPr/>
          </p:nvSpPr>
          <p:spPr bwMode="auto">
            <a:xfrm>
              <a:off x="2592" y="1349"/>
              <a:ext cx="86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&lt;/location&gt;</a:t>
              </a:r>
            </a:p>
          </p:txBody>
        </p:sp>
        <p:sp>
          <p:nvSpPr>
            <p:cNvPr id="48153" name="Text Box 32"/>
            <p:cNvSpPr txBox="1">
              <a:spLocks noChangeArrowheads="1"/>
            </p:cNvSpPr>
            <p:nvPr/>
          </p:nvSpPr>
          <p:spPr bwMode="auto">
            <a:xfrm>
              <a:off x="2612" y="1172"/>
              <a:ext cx="64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&lt;/time&gt;</a:t>
              </a:r>
            </a:p>
          </p:txBody>
        </p:sp>
        <p:sp>
          <p:nvSpPr>
            <p:cNvPr id="48154" name="Text Box 33"/>
            <p:cNvSpPr txBox="1">
              <a:spLocks noChangeArrowheads="1"/>
            </p:cNvSpPr>
            <p:nvPr/>
          </p:nvSpPr>
          <p:spPr bwMode="auto">
            <a:xfrm>
              <a:off x="2641" y="1027"/>
              <a:ext cx="87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&lt;/speaker&gt;</a:t>
              </a:r>
            </a:p>
          </p:txBody>
        </p:sp>
        <p:sp>
          <p:nvSpPr>
            <p:cNvPr id="48155" name="Text Box 34"/>
            <p:cNvSpPr txBox="1">
              <a:spLocks noChangeArrowheads="1"/>
            </p:cNvSpPr>
            <p:nvPr/>
          </p:nvSpPr>
          <p:spPr bwMode="auto">
            <a:xfrm>
              <a:off x="2873" y="882"/>
              <a:ext cx="63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&lt;/title&gt;</a:t>
              </a:r>
            </a:p>
          </p:txBody>
        </p:sp>
      </p:grpSp>
      <p:sp>
        <p:nvSpPr>
          <p:cNvPr id="48136" name="Line 38"/>
          <p:cNvSpPr>
            <a:spLocks noChangeShapeType="1"/>
          </p:cNvSpPr>
          <p:nvPr/>
        </p:nvSpPr>
        <p:spPr bwMode="auto">
          <a:xfrm flipH="1">
            <a:off x="2228850" y="1371600"/>
            <a:ext cx="228600" cy="14859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37" name="Line 39"/>
          <p:cNvSpPr>
            <a:spLocks noChangeShapeType="1"/>
          </p:cNvSpPr>
          <p:nvPr/>
        </p:nvSpPr>
        <p:spPr bwMode="auto">
          <a:xfrm flipH="1">
            <a:off x="2114550" y="1828800"/>
            <a:ext cx="571500" cy="18288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38" name="Line 43"/>
          <p:cNvSpPr>
            <a:spLocks noChangeShapeType="1"/>
          </p:cNvSpPr>
          <p:nvPr/>
        </p:nvSpPr>
        <p:spPr bwMode="auto">
          <a:xfrm flipH="1">
            <a:off x="5657850" y="1371600"/>
            <a:ext cx="228600" cy="14859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39" name="Line 44"/>
          <p:cNvSpPr>
            <a:spLocks noChangeShapeType="1"/>
          </p:cNvSpPr>
          <p:nvPr/>
        </p:nvSpPr>
        <p:spPr bwMode="auto">
          <a:xfrm flipH="1">
            <a:off x="5543550" y="1828800"/>
            <a:ext cx="1085850" cy="18288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0" name="Text Box 45"/>
          <p:cNvSpPr txBox="1">
            <a:spLocks noChangeArrowheads="1"/>
          </p:cNvSpPr>
          <p:nvPr/>
        </p:nvSpPr>
        <p:spPr bwMode="auto">
          <a:xfrm>
            <a:off x="4857750" y="4891088"/>
            <a:ext cx="28168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200">
                <a:latin typeface="Calibri" charset="0"/>
              </a:rPr>
              <a:t>after </a:t>
            </a:r>
            <a:r>
              <a:rPr kumimoji="1" lang="en-US" altLang="en-US" sz="1200">
                <a:latin typeface="Calibri" charset="0"/>
              </a:rPr>
              <a:t>Frank van Harmelen and Jim Hendler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7" name="Group 41"/>
          <p:cNvGrpSpPr>
            <a:grpSpLocks/>
          </p:cNvGrpSpPr>
          <p:nvPr/>
        </p:nvGrpSpPr>
        <p:grpSpPr bwMode="auto">
          <a:xfrm>
            <a:off x="5600700" y="857250"/>
            <a:ext cx="2171700" cy="1419225"/>
            <a:chOff x="2448" y="1248"/>
            <a:chExt cx="1824" cy="1192"/>
          </a:xfrm>
        </p:grpSpPr>
        <p:sp>
          <p:nvSpPr>
            <p:cNvPr id="50227" name="Text Box 42"/>
            <p:cNvSpPr txBox="1">
              <a:spLocks noChangeArrowheads="1"/>
            </p:cNvSpPr>
            <p:nvPr/>
          </p:nvSpPr>
          <p:spPr bwMode="auto">
            <a:xfrm>
              <a:off x="2448" y="1248"/>
              <a:ext cx="1824" cy="1192"/>
            </a:xfrm>
            <a:prstGeom prst="rect">
              <a:avLst/>
            </a:prstGeom>
            <a:solidFill>
              <a:srgbClr val="DDDDDD"/>
            </a:solidFill>
            <a:ln w="5715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375">
                  <a:latin typeface="Calibri" charset="0"/>
                </a:rPr>
                <a:t>&lt;?xml version="1.0" encoding="utf-8"?&gt;</a:t>
              </a:r>
            </a:p>
            <a:p>
              <a:r>
                <a:rPr lang="en-US" altLang="en-US" sz="375">
                  <a:latin typeface="Calibri" charset="0"/>
                </a:rPr>
                <a:t>  &lt;xs:schema xmlns:xs="http://www.w3.org/2001/XMLSchema"&gt;</a:t>
              </a:r>
            </a:p>
            <a:p>
              <a:r>
                <a:rPr lang="en-US" altLang="en-US" sz="375">
                  <a:latin typeface="Calibri" charset="0"/>
                </a:rPr>
                <a:t>    &lt;xs:element name="book"&gt;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&lt;xs:complexType&gt;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&lt;xs:sequence&gt;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&lt;xs:element name="title" type="xs:string"/&gt;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&lt;xs:element name="author" type="xs:string"/&gt;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&lt;xs:element name="character" minOccurs="0" maxOccurs="unbounded"&gt;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&lt;xs:complexType&gt;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  &lt;xs:sequence&gt;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    &lt;xs:element name="name" type="xs:string"/&gt;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    &lt;xs:element name="friend-of" type="xs:string" minOccurs="0"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                     maxOccurs="unbounded"/&gt;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    &lt;xs:element name="since" type="xs:date"/&gt;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    &lt;xs:element name="qualification" type="xs:string"/&gt;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  &lt;/xs:sequence&gt;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&lt;/xs:complexType&gt;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&lt;/xs:element&gt;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&lt;/xs:sequence&gt;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&lt;xs:attribute name="isbn" type="xs:string"/&gt;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&lt;/xs:complexType&gt;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&lt;/xs:element&gt;</a:t>
              </a:r>
            </a:p>
            <a:p>
              <a:r>
                <a:rPr lang="en-US" altLang="en-US" sz="375">
                  <a:latin typeface="Calibri" charset="0"/>
                </a:rPr>
                <a:t>&lt;/xs:schema&gt;</a:t>
              </a:r>
            </a:p>
          </p:txBody>
        </p:sp>
        <p:sp>
          <p:nvSpPr>
            <p:cNvPr id="50228" name="Text Box 43"/>
            <p:cNvSpPr txBox="1">
              <a:spLocks noChangeArrowheads="1"/>
            </p:cNvSpPr>
            <p:nvPr/>
          </p:nvSpPr>
          <p:spPr bwMode="auto">
            <a:xfrm>
              <a:off x="2592" y="1440"/>
              <a:ext cx="130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000000"/>
                  </a:solidFill>
                  <a:latin typeface="Calibri" charset="0"/>
                </a:rPr>
                <a:t>XML Schema file 42</a:t>
              </a:r>
            </a:p>
          </p:txBody>
        </p:sp>
      </p:grpSp>
      <p:grpSp>
        <p:nvGrpSpPr>
          <p:cNvPr id="50178" name="Group 36"/>
          <p:cNvGrpSpPr>
            <a:grpSpLocks/>
          </p:cNvGrpSpPr>
          <p:nvPr/>
        </p:nvGrpSpPr>
        <p:grpSpPr bwMode="auto">
          <a:xfrm>
            <a:off x="1371600" y="857250"/>
            <a:ext cx="2171700" cy="1419225"/>
            <a:chOff x="2448" y="1248"/>
            <a:chExt cx="1824" cy="1192"/>
          </a:xfrm>
        </p:grpSpPr>
        <p:sp>
          <p:nvSpPr>
            <p:cNvPr id="50225" name="Text Box 37"/>
            <p:cNvSpPr txBox="1">
              <a:spLocks noChangeArrowheads="1"/>
            </p:cNvSpPr>
            <p:nvPr/>
          </p:nvSpPr>
          <p:spPr bwMode="auto">
            <a:xfrm>
              <a:off x="2448" y="1248"/>
              <a:ext cx="1824" cy="1192"/>
            </a:xfrm>
            <a:prstGeom prst="rect">
              <a:avLst/>
            </a:prstGeom>
            <a:solidFill>
              <a:srgbClr val="DDDDDD"/>
            </a:solidFill>
            <a:ln w="5715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375">
                  <a:latin typeface="Calibri" charset="0"/>
                </a:rPr>
                <a:t>&lt;?xml version="1.0" encoding="utf-8"?&gt;</a:t>
              </a:r>
            </a:p>
            <a:p>
              <a:r>
                <a:rPr lang="en-US" altLang="en-US" sz="375">
                  <a:latin typeface="Calibri" charset="0"/>
                </a:rPr>
                <a:t>  &lt;xs:schema xmlns:xs="http://www.w3.org/2001/XMLSchema"&gt;</a:t>
              </a:r>
            </a:p>
            <a:p>
              <a:r>
                <a:rPr lang="en-US" altLang="en-US" sz="375">
                  <a:latin typeface="Calibri" charset="0"/>
                </a:rPr>
                <a:t>    &lt;xs:element name="book"&gt;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&lt;xs:complexType&gt;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&lt;xs:sequence&gt;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&lt;xs:element name="title" type="xs:string"/&gt;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&lt;xs:element name="author" type="xs:string"/&gt;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&lt;xs:element name="character" minOccurs="0" maxOccurs="unbounded"&gt;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&lt;xs:complexType&gt;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  &lt;xs:sequence&gt;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    &lt;xs:element name="name" type="xs:string"/&gt;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    &lt;xs:element name="friend-of" type="xs:string" minOccurs="0"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                     maxOccurs="unbounded"/&gt;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    &lt;xs:element name="since" type="xs:date"/&gt;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    &lt;xs:element name="qualification" type="xs:string"/&gt;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  &lt;/xs:sequence&gt;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&lt;/xs:complexType&gt;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&lt;/xs:element&gt;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&lt;/xs:sequence&gt;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&lt;xs:attribute name="isbn" type="xs:string"/&gt;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&lt;/xs:complexType&gt;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&lt;/xs:element&gt;</a:t>
              </a:r>
            </a:p>
            <a:p>
              <a:r>
                <a:rPr lang="en-US" altLang="en-US" sz="375">
                  <a:latin typeface="Calibri" charset="0"/>
                </a:rPr>
                <a:t>&lt;/xs:schema&gt;</a:t>
              </a:r>
            </a:p>
          </p:txBody>
        </p:sp>
        <p:sp>
          <p:nvSpPr>
            <p:cNvPr id="50226" name="Text Box 38"/>
            <p:cNvSpPr txBox="1">
              <a:spLocks noChangeArrowheads="1"/>
            </p:cNvSpPr>
            <p:nvPr/>
          </p:nvSpPr>
          <p:spPr bwMode="auto">
            <a:xfrm>
              <a:off x="2592" y="1440"/>
              <a:ext cx="126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000000"/>
                  </a:solidFill>
                  <a:latin typeface="Calibri" charset="0"/>
                </a:rPr>
                <a:t>XML Schema file 1 </a:t>
              </a:r>
            </a:p>
          </p:txBody>
        </p:sp>
      </p:grp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60734"/>
            <a:ext cx="9144000" cy="396478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Calibri" charset="0"/>
                <a:ea typeface="ＭＳ Ｐゴシック" charset="-128"/>
              </a:rPr>
              <a:t>There’</a:t>
            </a:r>
            <a:r>
              <a:rPr lang="en-US" altLang="ja-JP" dirty="0">
                <a:latin typeface="Calibri" charset="0"/>
                <a:ea typeface="ＭＳ Ｐゴシック" charset="-128"/>
              </a:rPr>
              <a:t>s no way to relate schema</a:t>
            </a:r>
            <a:endParaRPr lang="en-US" altLang="en-US" dirty="0">
              <a:latin typeface="Calibri" charset="0"/>
              <a:ea typeface="ＭＳ Ｐゴシック" charset="-128"/>
            </a:endParaRPr>
          </a:p>
        </p:txBody>
      </p:sp>
      <p:grpSp>
        <p:nvGrpSpPr>
          <p:cNvPr id="50180" name="Group 4"/>
          <p:cNvGrpSpPr>
            <a:grpSpLocks/>
          </p:cNvGrpSpPr>
          <p:nvPr/>
        </p:nvGrpSpPr>
        <p:grpSpPr bwMode="auto">
          <a:xfrm>
            <a:off x="1485900" y="1965723"/>
            <a:ext cx="3045619" cy="2511029"/>
            <a:chOff x="1104" y="528"/>
            <a:chExt cx="2558" cy="2109"/>
          </a:xfrm>
        </p:grpSpPr>
        <p:pic>
          <p:nvPicPr>
            <p:cNvPr id="50210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4" y="528"/>
              <a:ext cx="1852" cy="2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211" name="Text Box 6"/>
            <p:cNvSpPr txBox="1">
              <a:spLocks noChangeArrowheads="1"/>
            </p:cNvSpPr>
            <p:nvPr/>
          </p:nvSpPr>
          <p:spPr bwMode="auto">
            <a:xfrm>
              <a:off x="1365" y="847"/>
              <a:ext cx="63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&lt;title&gt;</a:t>
              </a:r>
            </a:p>
          </p:txBody>
        </p:sp>
        <p:sp>
          <p:nvSpPr>
            <p:cNvPr id="50212" name="Text Box 7"/>
            <p:cNvSpPr txBox="1">
              <a:spLocks noChangeArrowheads="1"/>
            </p:cNvSpPr>
            <p:nvPr/>
          </p:nvSpPr>
          <p:spPr bwMode="auto">
            <a:xfrm>
              <a:off x="1393" y="1138"/>
              <a:ext cx="57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&lt;time&gt;</a:t>
              </a:r>
            </a:p>
          </p:txBody>
        </p:sp>
        <p:sp>
          <p:nvSpPr>
            <p:cNvPr id="50213" name="Text Box 8"/>
            <p:cNvSpPr txBox="1">
              <a:spLocks noChangeArrowheads="1"/>
            </p:cNvSpPr>
            <p:nvPr/>
          </p:nvSpPr>
          <p:spPr bwMode="auto">
            <a:xfrm>
              <a:off x="1423" y="1022"/>
              <a:ext cx="85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&lt;speaker&gt;</a:t>
              </a:r>
            </a:p>
          </p:txBody>
        </p:sp>
        <p:sp>
          <p:nvSpPr>
            <p:cNvPr id="50214" name="Text Box 9"/>
            <p:cNvSpPr txBox="1">
              <a:spLocks noChangeArrowheads="1"/>
            </p:cNvSpPr>
            <p:nvPr/>
          </p:nvSpPr>
          <p:spPr bwMode="auto">
            <a:xfrm>
              <a:off x="1336" y="1254"/>
              <a:ext cx="91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&lt;location&gt;</a:t>
              </a:r>
            </a:p>
          </p:txBody>
        </p:sp>
        <p:sp>
          <p:nvSpPr>
            <p:cNvPr id="50215" name="Text Box 10"/>
            <p:cNvSpPr txBox="1">
              <a:spLocks noChangeArrowheads="1"/>
            </p:cNvSpPr>
            <p:nvPr/>
          </p:nvSpPr>
          <p:spPr bwMode="auto">
            <a:xfrm>
              <a:off x="1104" y="1456"/>
              <a:ext cx="94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&lt;abstract&gt;</a:t>
              </a:r>
            </a:p>
          </p:txBody>
        </p:sp>
        <p:sp>
          <p:nvSpPr>
            <p:cNvPr id="50216" name="Text Box 11"/>
            <p:cNvSpPr txBox="1">
              <a:spLocks noChangeArrowheads="1"/>
            </p:cNvSpPr>
            <p:nvPr/>
          </p:nvSpPr>
          <p:spPr bwMode="auto">
            <a:xfrm>
              <a:off x="1104" y="2037"/>
              <a:ext cx="98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&lt;biosketch&gt;</a:t>
              </a:r>
            </a:p>
          </p:txBody>
        </p:sp>
        <p:sp>
          <p:nvSpPr>
            <p:cNvPr id="50217" name="Text Box 12"/>
            <p:cNvSpPr txBox="1">
              <a:spLocks noChangeArrowheads="1"/>
            </p:cNvSpPr>
            <p:nvPr/>
          </p:nvSpPr>
          <p:spPr bwMode="auto">
            <a:xfrm>
              <a:off x="1200" y="2352"/>
              <a:ext cx="63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&lt;host&gt;</a:t>
              </a:r>
            </a:p>
          </p:txBody>
        </p:sp>
        <p:sp>
          <p:nvSpPr>
            <p:cNvPr id="50218" name="Text Box 13"/>
            <p:cNvSpPr txBox="1">
              <a:spLocks noChangeArrowheads="1"/>
            </p:cNvSpPr>
            <p:nvPr/>
          </p:nvSpPr>
          <p:spPr bwMode="auto">
            <a:xfrm>
              <a:off x="2409" y="2385"/>
              <a:ext cx="67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&lt;/host&gt;</a:t>
              </a:r>
            </a:p>
          </p:txBody>
        </p:sp>
        <p:sp>
          <p:nvSpPr>
            <p:cNvPr id="50219" name="Text Box 14"/>
            <p:cNvSpPr txBox="1">
              <a:spLocks noChangeArrowheads="1"/>
            </p:cNvSpPr>
            <p:nvPr/>
          </p:nvSpPr>
          <p:spPr bwMode="auto">
            <a:xfrm>
              <a:off x="2640" y="2208"/>
              <a:ext cx="102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&lt;/biosketch&gt;</a:t>
              </a:r>
            </a:p>
          </p:txBody>
        </p:sp>
        <p:sp>
          <p:nvSpPr>
            <p:cNvPr id="50220" name="Text Box 15"/>
            <p:cNvSpPr txBox="1">
              <a:spLocks noChangeArrowheads="1"/>
            </p:cNvSpPr>
            <p:nvPr/>
          </p:nvSpPr>
          <p:spPr bwMode="auto">
            <a:xfrm>
              <a:off x="2496" y="1872"/>
              <a:ext cx="99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&lt;/abstract&gt;</a:t>
              </a:r>
            </a:p>
          </p:txBody>
        </p:sp>
        <p:sp>
          <p:nvSpPr>
            <p:cNvPr id="50221" name="Text Box 16"/>
            <p:cNvSpPr txBox="1">
              <a:spLocks noChangeArrowheads="1"/>
            </p:cNvSpPr>
            <p:nvPr/>
          </p:nvSpPr>
          <p:spPr bwMode="auto">
            <a:xfrm>
              <a:off x="2592" y="1344"/>
              <a:ext cx="95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&lt;/location&gt;</a:t>
              </a:r>
            </a:p>
          </p:txBody>
        </p:sp>
        <p:sp>
          <p:nvSpPr>
            <p:cNvPr id="50222" name="Text Box 17"/>
            <p:cNvSpPr txBox="1">
              <a:spLocks noChangeArrowheads="1"/>
            </p:cNvSpPr>
            <p:nvPr/>
          </p:nvSpPr>
          <p:spPr bwMode="auto">
            <a:xfrm>
              <a:off x="2612" y="1167"/>
              <a:ext cx="61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&lt;/time&gt;</a:t>
              </a:r>
            </a:p>
          </p:txBody>
        </p:sp>
        <p:sp>
          <p:nvSpPr>
            <p:cNvPr id="50223" name="Text Box 18"/>
            <p:cNvSpPr txBox="1">
              <a:spLocks noChangeArrowheads="1"/>
            </p:cNvSpPr>
            <p:nvPr/>
          </p:nvSpPr>
          <p:spPr bwMode="auto">
            <a:xfrm>
              <a:off x="2641" y="1022"/>
              <a:ext cx="89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&lt;/speaker&gt;</a:t>
              </a:r>
            </a:p>
          </p:txBody>
        </p:sp>
        <p:sp>
          <p:nvSpPr>
            <p:cNvPr id="50224" name="Text Box 19"/>
            <p:cNvSpPr txBox="1">
              <a:spLocks noChangeArrowheads="1"/>
            </p:cNvSpPr>
            <p:nvPr/>
          </p:nvSpPr>
          <p:spPr bwMode="auto">
            <a:xfrm>
              <a:off x="2873" y="877"/>
              <a:ext cx="67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&lt;/title&gt;</a:t>
              </a:r>
            </a:p>
          </p:txBody>
        </p:sp>
      </p:grpSp>
      <p:grpSp>
        <p:nvGrpSpPr>
          <p:cNvPr id="50181" name="Group 20"/>
          <p:cNvGrpSpPr>
            <a:grpSpLocks/>
          </p:cNvGrpSpPr>
          <p:nvPr/>
        </p:nvGrpSpPr>
        <p:grpSpPr bwMode="auto">
          <a:xfrm>
            <a:off x="4857750" y="1965722"/>
            <a:ext cx="3017044" cy="2516982"/>
            <a:chOff x="1104" y="528"/>
            <a:chExt cx="2534" cy="2114"/>
          </a:xfrm>
        </p:grpSpPr>
        <p:pic>
          <p:nvPicPr>
            <p:cNvPr id="50195" name="Picture 2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4" y="528"/>
              <a:ext cx="1852" cy="2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96" name="Text Box 22"/>
            <p:cNvSpPr txBox="1">
              <a:spLocks noChangeArrowheads="1"/>
            </p:cNvSpPr>
            <p:nvPr/>
          </p:nvSpPr>
          <p:spPr bwMode="auto">
            <a:xfrm>
              <a:off x="1365" y="852"/>
              <a:ext cx="56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&lt;title&gt;</a:t>
              </a:r>
            </a:p>
          </p:txBody>
        </p:sp>
        <p:sp>
          <p:nvSpPr>
            <p:cNvPr id="50197" name="Text Box 23"/>
            <p:cNvSpPr txBox="1">
              <a:spLocks noChangeArrowheads="1"/>
            </p:cNvSpPr>
            <p:nvPr/>
          </p:nvSpPr>
          <p:spPr bwMode="auto">
            <a:xfrm>
              <a:off x="1393" y="1143"/>
              <a:ext cx="56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&lt;time&gt;</a:t>
              </a:r>
            </a:p>
          </p:txBody>
        </p:sp>
        <p:sp>
          <p:nvSpPr>
            <p:cNvPr id="50198" name="Text Box 24"/>
            <p:cNvSpPr txBox="1">
              <a:spLocks noChangeArrowheads="1"/>
            </p:cNvSpPr>
            <p:nvPr/>
          </p:nvSpPr>
          <p:spPr bwMode="auto">
            <a:xfrm>
              <a:off x="1423" y="1027"/>
              <a:ext cx="79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&lt;speaker&gt;</a:t>
              </a:r>
            </a:p>
          </p:txBody>
        </p:sp>
        <p:sp>
          <p:nvSpPr>
            <p:cNvPr id="50199" name="Text Box 25"/>
            <p:cNvSpPr txBox="1">
              <a:spLocks noChangeArrowheads="1"/>
            </p:cNvSpPr>
            <p:nvPr/>
          </p:nvSpPr>
          <p:spPr bwMode="auto">
            <a:xfrm>
              <a:off x="1336" y="1259"/>
              <a:ext cx="79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&lt;location&gt;</a:t>
              </a:r>
            </a:p>
          </p:txBody>
        </p:sp>
        <p:sp>
          <p:nvSpPr>
            <p:cNvPr id="50200" name="Text Box 26"/>
            <p:cNvSpPr txBox="1">
              <a:spLocks noChangeArrowheads="1"/>
            </p:cNvSpPr>
            <p:nvPr/>
          </p:nvSpPr>
          <p:spPr bwMode="auto">
            <a:xfrm>
              <a:off x="1104" y="1461"/>
              <a:ext cx="85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&lt;abstract&gt;</a:t>
              </a:r>
            </a:p>
          </p:txBody>
        </p:sp>
        <p:sp>
          <p:nvSpPr>
            <p:cNvPr id="50201" name="Text Box 27"/>
            <p:cNvSpPr txBox="1">
              <a:spLocks noChangeArrowheads="1"/>
            </p:cNvSpPr>
            <p:nvPr/>
          </p:nvSpPr>
          <p:spPr bwMode="auto">
            <a:xfrm>
              <a:off x="1104" y="2042"/>
              <a:ext cx="92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&lt;biosketch&gt;</a:t>
              </a:r>
            </a:p>
          </p:txBody>
        </p:sp>
        <p:sp>
          <p:nvSpPr>
            <p:cNvPr id="50202" name="Text Box 28"/>
            <p:cNvSpPr txBox="1">
              <a:spLocks noChangeArrowheads="1"/>
            </p:cNvSpPr>
            <p:nvPr/>
          </p:nvSpPr>
          <p:spPr bwMode="auto">
            <a:xfrm>
              <a:off x="1200" y="2357"/>
              <a:ext cx="56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&lt;host&gt;</a:t>
              </a:r>
            </a:p>
          </p:txBody>
        </p:sp>
        <p:sp>
          <p:nvSpPr>
            <p:cNvPr id="50203" name="Text Box 29"/>
            <p:cNvSpPr txBox="1">
              <a:spLocks noChangeArrowheads="1"/>
            </p:cNvSpPr>
            <p:nvPr/>
          </p:nvSpPr>
          <p:spPr bwMode="auto">
            <a:xfrm>
              <a:off x="2409" y="2390"/>
              <a:ext cx="64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&lt;/host&gt;</a:t>
              </a:r>
            </a:p>
          </p:txBody>
        </p:sp>
        <p:sp>
          <p:nvSpPr>
            <p:cNvPr id="50204" name="Text Box 30"/>
            <p:cNvSpPr txBox="1">
              <a:spLocks noChangeArrowheads="1"/>
            </p:cNvSpPr>
            <p:nvPr/>
          </p:nvSpPr>
          <p:spPr bwMode="auto">
            <a:xfrm>
              <a:off x="2640" y="2213"/>
              <a:ext cx="99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&lt;/biosketch&gt;</a:t>
              </a:r>
            </a:p>
          </p:txBody>
        </p:sp>
        <p:sp>
          <p:nvSpPr>
            <p:cNvPr id="50205" name="Text Box 31"/>
            <p:cNvSpPr txBox="1">
              <a:spLocks noChangeArrowheads="1"/>
            </p:cNvSpPr>
            <p:nvPr/>
          </p:nvSpPr>
          <p:spPr bwMode="auto">
            <a:xfrm>
              <a:off x="2496" y="1877"/>
              <a:ext cx="92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&lt;/abstract&gt;</a:t>
              </a:r>
            </a:p>
          </p:txBody>
        </p:sp>
        <p:sp>
          <p:nvSpPr>
            <p:cNvPr id="50206" name="Text Box 32"/>
            <p:cNvSpPr txBox="1">
              <a:spLocks noChangeArrowheads="1"/>
            </p:cNvSpPr>
            <p:nvPr/>
          </p:nvSpPr>
          <p:spPr bwMode="auto">
            <a:xfrm>
              <a:off x="2592" y="1349"/>
              <a:ext cx="86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&lt;/location&gt;</a:t>
              </a:r>
            </a:p>
          </p:txBody>
        </p:sp>
        <p:sp>
          <p:nvSpPr>
            <p:cNvPr id="50207" name="Text Box 33"/>
            <p:cNvSpPr txBox="1">
              <a:spLocks noChangeArrowheads="1"/>
            </p:cNvSpPr>
            <p:nvPr/>
          </p:nvSpPr>
          <p:spPr bwMode="auto">
            <a:xfrm>
              <a:off x="2612" y="1172"/>
              <a:ext cx="64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&lt;/time&gt;</a:t>
              </a:r>
            </a:p>
          </p:txBody>
        </p:sp>
        <p:sp>
          <p:nvSpPr>
            <p:cNvPr id="50208" name="Text Box 34"/>
            <p:cNvSpPr txBox="1">
              <a:spLocks noChangeArrowheads="1"/>
            </p:cNvSpPr>
            <p:nvPr/>
          </p:nvSpPr>
          <p:spPr bwMode="auto">
            <a:xfrm>
              <a:off x="2641" y="1027"/>
              <a:ext cx="87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&lt;/speaker&gt;</a:t>
              </a:r>
            </a:p>
          </p:txBody>
        </p:sp>
        <p:sp>
          <p:nvSpPr>
            <p:cNvPr id="50209" name="Text Box 35"/>
            <p:cNvSpPr txBox="1">
              <a:spLocks noChangeArrowheads="1"/>
            </p:cNvSpPr>
            <p:nvPr/>
          </p:nvSpPr>
          <p:spPr bwMode="auto">
            <a:xfrm>
              <a:off x="2873" y="882"/>
              <a:ext cx="63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&lt;/title&gt;</a:t>
              </a:r>
            </a:p>
          </p:txBody>
        </p:sp>
      </p:grpSp>
      <p:sp>
        <p:nvSpPr>
          <p:cNvPr id="50182" name="Line 39"/>
          <p:cNvSpPr>
            <a:spLocks noChangeShapeType="1"/>
          </p:cNvSpPr>
          <p:nvPr/>
        </p:nvSpPr>
        <p:spPr bwMode="auto">
          <a:xfrm flipH="1">
            <a:off x="2228850" y="914400"/>
            <a:ext cx="171450" cy="1494235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3" name="Line 40"/>
          <p:cNvSpPr>
            <a:spLocks noChangeShapeType="1"/>
          </p:cNvSpPr>
          <p:nvPr/>
        </p:nvSpPr>
        <p:spPr bwMode="auto">
          <a:xfrm flipH="1">
            <a:off x="2114550" y="1371600"/>
            <a:ext cx="571500" cy="1837135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4" name="Line 44"/>
          <p:cNvSpPr>
            <a:spLocks noChangeShapeType="1"/>
          </p:cNvSpPr>
          <p:nvPr/>
        </p:nvSpPr>
        <p:spPr bwMode="auto">
          <a:xfrm flipH="1">
            <a:off x="5657850" y="922735"/>
            <a:ext cx="228600" cy="14859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5" name="Line 45"/>
          <p:cNvSpPr>
            <a:spLocks noChangeShapeType="1"/>
          </p:cNvSpPr>
          <p:nvPr/>
        </p:nvSpPr>
        <p:spPr bwMode="auto">
          <a:xfrm flipH="1">
            <a:off x="5543550" y="1379935"/>
            <a:ext cx="1085850" cy="18288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6" name="Line 46"/>
          <p:cNvSpPr>
            <a:spLocks noChangeShapeType="1"/>
          </p:cNvSpPr>
          <p:nvPr/>
        </p:nvSpPr>
        <p:spPr bwMode="auto">
          <a:xfrm flipV="1">
            <a:off x="2743200" y="1379935"/>
            <a:ext cx="3829050" cy="0"/>
          </a:xfrm>
          <a:prstGeom prst="line">
            <a:avLst/>
          </a:prstGeom>
          <a:noFill/>
          <a:ln w="76200">
            <a:solidFill>
              <a:srgbClr val="11111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7" name="Line 47"/>
          <p:cNvSpPr>
            <a:spLocks noChangeShapeType="1"/>
          </p:cNvSpPr>
          <p:nvPr/>
        </p:nvSpPr>
        <p:spPr bwMode="auto">
          <a:xfrm flipV="1">
            <a:off x="2514600" y="922735"/>
            <a:ext cx="3257550" cy="0"/>
          </a:xfrm>
          <a:prstGeom prst="line">
            <a:avLst/>
          </a:prstGeom>
          <a:noFill/>
          <a:ln w="76200">
            <a:solidFill>
              <a:srgbClr val="11111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8" name="Rectangle 48"/>
          <p:cNvSpPr>
            <a:spLocks noChangeArrowheads="1"/>
          </p:cNvSpPr>
          <p:nvPr/>
        </p:nvSpPr>
        <p:spPr bwMode="auto">
          <a:xfrm>
            <a:off x="1371600" y="4457700"/>
            <a:ext cx="6400800" cy="628650"/>
          </a:xfrm>
          <a:prstGeom prst="rect">
            <a:avLst/>
          </a:prstGeom>
          <a:solidFill>
            <a:srgbClr val="99CCFF">
              <a:alpha val="7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100" b="1">
                <a:solidFill>
                  <a:schemeClr val="accent2"/>
                </a:solidFill>
                <a:latin typeface="Calibri" charset="0"/>
              </a:rPr>
              <a:t>Either manually or automatically.</a:t>
            </a:r>
            <a:br>
              <a:rPr lang="en-US" altLang="en-US" sz="2100" b="1">
                <a:solidFill>
                  <a:schemeClr val="accent2"/>
                </a:solidFill>
                <a:latin typeface="Calibri" charset="0"/>
              </a:rPr>
            </a:br>
            <a:r>
              <a:rPr lang="en-US" altLang="en-US" sz="2100" b="1">
                <a:solidFill>
                  <a:schemeClr val="accent2"/>
                </a:solidFill>
                <a:latin typeface="Calibri" charset="0"/>
              </a:rPr>
              <a:t>XML Schema is weak on semantics.</a:t>
            </a:r>
          </a:p>
        </p:txBody>
      </p:sp>
      <p:grpSp>
        <p:nvGrpSpPr>
          <p:cNvPr id="50189" name="Group 49"/>
          <p:cNvGrpSpPr>
            <a:grpSpLocks/>
          </p:cNvGrpSpPr>
          <p:nvPr/>
        </p:nvGrpSpPr>
        <p:grpSpPr bwMode="auto">
          <a:xfrm>
            <a:off x="4114800" y="800100"/>
            <a:ext cx="342900" cy="457200"/>
            <a:chOff x="2688" y="624"/>
            <a:chExt cx="288" cy="384"/>
          </a:xfrm>
        </p:grpSpPr>
        <p:sp>
          <p:nvSpPr>
            <p:cNvPr id="50193" name="Line 50"/>
            <p:cNvSpPr>
              <a:spLocks noChangeShapeType="1"/>
            </p:cNvSpPr>
            <p:nvPr/>
          </p:nvSpPr>
          <p:spPr bwMode="auto">
            <a:xfrm>
              <a:off x="2688" y="624"/>
              <a:ext cx="288" cy="38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4" name="Line 51"/>
            <p:cNvSpPr>
              <a:spLocks noChangeShapeType="1"/>
            </p:cNvSpPr>
            <p:nvPr/>
          </p:nvSpPr>
          <p:spPr bwMode="auto">
            <a:xfrm flipH="1">
              <a:off x="2688" y="624"/>
              <a:ext cx="288" cy="336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190" name="Group 52"/>
          <p:cNvGrpSpPr>
            <a:grpSpLocks/>
          </p:cNvGrpSpPr>
          <p:nvPr/>
        </p:nvGrpSpPr>
        <p:grpSpPr bwMode="auto">
          <a:xfrm>
            <a:off x="4686300" y="1200150"/>
            <a:ext cx="342900" cy="457200"/>
            <a:chOff x="2688" y="624"/>
            <a:chExt cx="288" cy="384"/>
          </a:xfrm>
        </p:grpSpPr>
        <p:sp>
          <p:nvSpPr>
            <p:cNvPr id="50191" name="Line 53"/>
            <p:cNvSpPr>
              <a:spLocks noChangeShapeType="1"/>
            </p:cNvSpPr>
            <p:nvPr/>
          </p:nvSpPr>
          <p:spPr bwMode="auto">
            <a:xfrm>
              <a:off x="2688" y="624"/>
              <a:ext cx="288" cy="38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2" name="Line 54"/>
            <p:cNvSpPr>
              <a:spLocks noChangeShapeType="1"/>
            </p:cNvSpPr>
            <p:nvPr/>
          </p:nvSpPr>
          <p:spPr bwMode="auto">
            <a:xfrm flipH="1">
              <a:off x="2688" y="624"/>
              <a:ext cx="288" cy="336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44078"/>
            <a:ext cx="9144000" cy="527447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Calibri" charset="0"/>
                <a:ea typeface="ＭＳ Ｐゴシック" charset="-128"/>
              </a:rPr>
              <a:t>An Ontology level is needed</a:t>
            </a:r>
          </a:p>
        </p:txBody>
      </p:sp>
      <p:grpSp>
        <p:nvGrpSpPr>
          <p:cNvPr id="52226" name="Group 3"/>
          <p:cNvGrpSpPr>
            <a:grpSpLocks/>
          </p:cNvGrpSpPr>
          <p:nvPr/>
        </p:nvGrpSpPr>
        <p:grpSpPr bwMode="auto">
          <a:xfrm>
            <a:off x="1393032" y="2288382"/>
            <a:ext cx="2378869" cy="1704975"/>
            <a:chOff x="384" y="1776"/>
            <a:chExt cx="2164" cy="1432"/>
          </a:xfrm>
        </p:grpSpPr>
        <p:sp>
          <p:nvSpPr>
            <p:cNvPr id="52242" name="Text Box 4"/>
            <p:cNvSpPr txBox="1">
              <a:spLocks noChangeArrowheads="1"/>
            </p:cNvSpPr>
            <p:nvPr/>
          </p:nvSpPr>
          <p:spPr bwMode="auto">
            <a:xfrm>
              <a:off x="572" y="2016"/>
              <a:ext cx="1976" cy="1192"/>
            </a:xfrm>
            <a:prstGeom prst="rect">
              <a:avLst/>
            </a:prstGeom>
            <a:solidFill>
              <a:srgbClr val="DDDDDD"/>
            </a:solidFill>
            <a:ln w="5715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&lt;?xml version="1.0" encoding="utf-8"?&gt;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&lt;xs:schema xmlns:xs="http://www.w3.org/2001/XMLSchema"&gt;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&lt;xs:element name="book"&gt;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&lt;xs:complexType&gt;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&lt;xs:sequence&gt;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&lt;xs:element name="title" type="xs:string"/&gt;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&lt;xs:element name="author" type="xs:string"/&gt;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&lt;xs:element name="character" minOccurs="0" maxOccurs="unbounded"&gt;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&lt;xs:complexType&gt;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  &lt;xs:sequence&gt;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    &lt;xs:element name="name" type="xs:string"/&gt;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    &lt;xs:element name="friend-of" type="xs:string" minOccurs="0"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                     maxOccurs="unbounded"/&gt;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    &lt;xs:element name="since" type="xs:date"/&gt;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    &lt;xs:element name="qualification" type="xs:string"/&gt;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  &lt;/xs:sequence&gt;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&lt;/xs:complexType&gt;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&lt;/xs:element&gt;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&lt;/xs:sequence&gt;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&lt;xs:attribute name="isbn" type="xs:string"/&gt;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&lt;/xs:complexType&gt;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&lt;/xs:element&gt;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&lt;/xs:schema&gt;</a:t>
              </a:r>
            </a:p>
          </p:txBody>
        </p:sp>
        <p:sp>
          <p:nvSpPr>
            <p:cNvPr id="52243" name="Text Box 5"/>
            <p:cNvSpPr txBox="1">
              <a:spLocks noChangeArrowheads="1"/>
            </p:cNvSpPr>
            <p:nvPr/>
          </p:nvSpPr>
          <p:spPr bwMode="auto">
            <a:xfrm>
              <a:off x="384" y="1776"/>
              <a:ext cx="122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000000"/>
                  </a:solidFill>
                  <a:latin typeface="Calibri" charset="0"/>
                </a:rPr>
                <a:t>XML Ontology 1 </a:t>
              </a:r>
            </a:p>
          </p:txBody>
        </p:sp>
      </p:grpSp>
      <p:grpSp>
        <p:nvGrpSpPr>
          <p:cNvPr id="52227" name="Group 6"/>
          <p:cNvGrpSpPr>
            <a:grpSpLocks/>
          </p:cNvGrpSpPr>
          <p:nvPr/>
        </p:nvGrpSpPr>
        <p:grpSpPr bwMode="auto">
          <a:xfrm>
            <a:off x="5029201" y="2288382"/>
            <a:ext cx="2662133" cy="1704975"/>
            <a:chOff x="3692" y="1776"/>
            <a:chExt cx="2423" cy="1432"/>
          </a:xfrm>
        </p:grpSpPr>
        <p:sp>
          <p:nvSpPr>
            <p:cNvPr id="52240" name="Text Box 7"/>
            <p:cNvSpPr txBox="1">
              <a:spLocks noChangeArrowheads="1"/>
            </p:cNvSpPr>
            <p:nvPr/>
          </p:nvSpPr>
          <p:spPr bwMode="auto">
            <a:xfrm>
              <a:off x="3692" y="2016"/>
              <a:ext cx="1976" cy="1192"/>
            </a:xfrm>
            <a:prstGeom prst="rect">
              <a:avLst/>
            </a:prstGeom>
            <a:solidFill>
              <a:srgbClr val="DDDDDD"/>
            </a:solidFill>
            <a:ln w="5715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&lt;?xml version="1.0" encoding="utf-8"?&gt;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&lt;xs:schema xmlns:xs="http://www.w3.org/2001/XMLSchema"&gt;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&lt;xs:element name="book"&gt;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&lt;xs:complexType&gt;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&lt;xs:sequence&gt;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&lt;xs:element name="title" type="xs:string"/&gt;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&lt;xs:element name="author" type="xs:string"/&gt;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&lt;xs:element name="character" minOccurs="0" maxOccurs="unbounded"&gt;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&lt;xs:complexType&gt;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  &lt;xs:sequence&gt;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    &lt;xs:element name="name" type="xs:string"/&gt;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    &lt;xs:element name="friend-of" type="xs:string" minOccurs="0"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                     maxOccurs="unbounded"/&gt;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    &lt;xs:element name="since" type="xs:date"/&gt;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    &lt;xs:element name="qualification" type="xs:string"/&gt;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  &lt;/xs:sequence&gt;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&lt;/xs:complexType&gt;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&lt;/xs:element&gt;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&lt;/xs:sequence&gt;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&lt;xs:attribute name="isbn" type="xs:string"/&gt;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&lt;/xs:complexType&gt;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&lt;/xs:element&gt;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&lt;/xs:schema&gt;</a:t>
              </a:r>
            </a:p>
          </p:txBody>
        </p:sp>
        <p:sp>
          <p:nvSpPr>
            <p:cNvPr id="52241" name="Text Box 8"/>
            <p:cNvSpPr txBox="1">
              <a:spLocks noChangeArrowheads="1"/>
            </p:cNvSpPr>
            <p:nvPr/>
          </p:nvSpPr>
          <p:spPr bwMode="auto">
            <a:xfrm>
              <a:off x="4848" y="1776"/>
              <a:ext cx="126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000000"/>
                  </a:solidFill>
                  <a:latin typeface="Calibri" charset="0"/>
                </a:rPr>
                <a:t>XML Ontology 42</a:t>
              </a:r>
            </a:p>
          </p:txBody>
        </p:sp>
      </p:grpSp>
      <p:sp>
        <p:nvSpPr>
          <p:cNvPr id="52228" name="Line 9"/>
          <p:cNvSpPr>
            <a:spLocks noChangeShapeType="1"/>
          </p:cNvSpPr>
          <p:nvPr/>
        </p:nvSpPr>
        <p:spPr bwMode="auto">
          <a:xfrm flipV="1">
            <a:off x="2514600" y="3545681"/>
            <a:ext cx="3829050" cy="0"/>
          </a:xfrm>
          <a:prstGeom prst="line">
            <a:avLst/>
          </a:prstGeom>
          <a:noFill/>
          <a:ln w="76200">
            <a:solidFill>
              <a:srgbClr val="FF0000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29" name="Line 10"/>
          <p:cNvSpPr>
            <a:spLocks noChangeShapeType="1"/>
          </p:cNvSpPr>
          <p:nvPr/>
        </p:nvSpPr>
        <p:spPr bwMode="auto">
          <a:xfrm flipV="1">
            <a:off x="2286000" y="3088481"/>
            <a:ext cx="3257550" cy="0"/>
          </a:xfrm>
          <a:prstGeom prst="line">
            <a:avLst/>
          </a:prstGeom>
          <a:noFill/>
          <a:ln w="76200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30" name="Rectangle 11"/>
          <p:cNvSpPr>
            <a:spLocks noChangeArrowheads="1"/>
          </p:cNvSpPr>
          <p:nvPr/>
        </p:nvSpPr>
        <p:spPr bwMode="auto">
          <a:xfrm>
            <a:off x="1771650" y="4343400"/>
            <a:ext cx="5600700" cy="628650"/>
          </a:xfrm>
          <a:prstGeom prst="rect">
            <a:avLst/>
          </a:prstGeom>
          <a:solidFill>
            <a:srgbClr val="99CCFF">
              <a:alpha val="6588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1800" b="1">
                <a:solidFill>
                  <a:schemeClr val="accent2"/>
                </a:solidFill>
                <a:latin typeface="Calibri" charset="0"/>
              </a:rPr>
              <a:t>We need a way to define ontologies in XML</a:t>
            </a:r>
            <a:br>
              <a:rPr lang="en-US" altLang="en-US" sz="1800" b="1">
                <a:solidFill>
                  <a:schemeClr val="accent2"/>
                </a:solidFill>
                <a:latin typeface="Calibri" charset="0"/>
              </a:rPr>
            </a:br>
            <a:r>
              <a:rPr lang="en-US" altLang="en-US" sz="1500">
                <a:solidFill>
                  <a:schemeClr val="accent2"/>
                </a:solidFill>
                <a:latin typeface="Calibri" charset="0"/>
              </a:rPr>
              <a:t>So we can relate them</a:t>
            </a:r>
            <a:br>
              <a:rPr lang="en-US" altLang="en-US" sz="1500">
                <a:solidFill>
                  <a:schemeClr val="accent2"/>
                </a:solidFill>
                <a:latin typeface="Calibri" charset="0"/>
              </a:rPr>
            </a:br>
            <a:r>
              <a:rPr lang="en-US" altLang="en-US" sz="1500">
                <a:solidFill>
                  <a:schemeClr val="accent2"/>
                </a:solidFill>
                <a:latin typeface="Calibri" charset="0"/>
              </a:rPr>
              <a:t>So machines can understand (to some degree) their meaning</a:t>
            </a:r>
          </a:p>
        </p:txBody>
      </p:sp>
      <p:sp>
        <p:nvSpPr>
          <p:cNvPr id="52231" name="Text Box 12"/>
          <p:cNvSpPr txBox="1">
            <a:spLocks noChangeArrowheads="1"/>
          </p:cNvSpPr>
          <p:nvPr/>
        </p:nvSpPr>
        <p:spPr bwMode="auto">
          <a:xfrm>
            <a:off x="3486150" y="973932"/>
            <a:ext cx="2171700" cy="1419619"/>
          </a:xfrm>
          <a:prstGeom prst="rect">
            <a:avLst/>
          </a:prstGeom>
          <a:solidFill>
            <a:srgbClr val="DDDDDD"/>
          </a:solidFill>
          <a:ln w="57150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&lt;?xml version="1.0" encoding="utf-8"?&gt;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&lt;xs:schema xmlns:xs="http://www.w3.org/2001/XMLSchema"&gt;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&lt;xs:element name="book"&gt;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&lt;xs:complexType&gt;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&lt;xs:sequence&gt;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&lt;xs:element name="title"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&lt;xs:element name="author"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&lt;xs:element name="character" minOccurs="0" maxOccurs="unbounded"&gt;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&lt;xs:complexType&gt;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&lt;xs:sequence&gt;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&lt;xs:element name="name"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&lt;xs:element name="friend-of" type="xs:string" minOccurs="0"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                 maxOccurs="unbounded"/&gt;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&lt;xs:element name="since" type="xs:date"/&gt;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&lt;xs:element name="qualification"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&lt;/xs:sequence&gt;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&lt;/xs:complexType&gt;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&lt;/xs:element&gt;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&lt;/xs:sequence&gt;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&lt;xs:attribute name="isbn"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&lt;/xs:complexType&gt;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&lt;/xs:element&gt;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&lt;/xs:schema&gt;</a:t>
            </a:r>
          </a:p>
        </p:txBody>
      </p:sp>
      <p:sp>
        <p:nvSpPr>
          <p:cNvPr id="52232" name="Text Box 13"/>
          <p:cNvSpPr txBox="1">
            <a:spLocks noChangeArrowheads="1"/>
          </p:cNvSpPr>
          <p:nvPr/>
        </p:nvSpPr>
        <p:spPr bwMode="auto">
          <a:xfrm>
            <a:off x="2638090" y="973932"/>
            <a:ext cx="829010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350">
                <a:solidFill>
                  <a:srgbClr val="000000"/>
                </a:solidFill>
                <a:latin typeface="Calibri" charset="0"/>
              </a:rPr>
              <a:t>XML</a:t>
            </a:r>
            <a:br>
              <a:rPr lang="en-US" altLang="en-US" sz="1350">
                <a:solidFill>
                  <a:srgbClr val="000000"/>
                </a:solidFill>
                <a:latin typeface="Calibri" charset="0"/>
              </a:rPr>
            </a:br>
            <a:r>
              <a:rPr lang="en-US" altLang="en-US" sz="1350">
                <a:solidFill>
                  <a:srgbClr val="000000"/>
                </a:solidFill>
                <a:latin typeface="Calibri" charset="0"/>
              </a:rPr>
              <a:t>Ontology</a:t>
            </a:r>
            <a:br>
              <a:rPr lang="en-US" altLang="en-US" sz="1350">
                <a:solidFill>
                  <a:srgbClr val="000000"/>
                </a:solidFill>
                <a:latin typeface="Calibri" charset="0"/>
              </a:rPr>
            </a:br>
            <a:r>
              <a:rPr lang="en-US" altLang="en-US" sz="1350">
                <a:solidFill>
                  <a:srgbClr val="000000"/>
                </a:solidFill>
                <a:latin typeface="Calibri" charset="0"/>
              </a:rPr>
              <a:t>256 </a:t>
            </a:r>
          </a:p>
        </p:txBody>
      </p:sp>
      <p:sp>
        <p:nvSpPr>
          <p:cNvPr id="52233" name="Line 14"/>
          <p:cNvSpPr>
            <a:spLocks noChangeShapeType="1"/>
          </p:cNvSpPr>
          <p:nvPr/>
        </p:nvSpPr>
        <p:spPr bwMode="auto">
          <a:xfrm flipV="1">
            <a:off x="2571750" y="1431131"/>
            <a:ext cx="1885950" cy="11430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34" name="Line 15"/>
          <p:cNvSpPr>
            <a:spLocks noChangeShapeType="1"/>
          </p:cNvSpPr>
          <p:nvPr/>
        </p:nvSpPr>
        <p:spPr bwMode="auto">
          <a:xfrm flipH="1" flipV="1">
            <a:off x="4514850" y="1488281"/>
            <a:ext cx="1543050" cy="108585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35" name="Text Box 16"/>
          <p:cNvSpPr txBox="1">
            <a:spLocks noChangeArrowheads="1"/>
          </p:cNvSpPr>
          <p:nvPr/>
        </p:nvSpPr>
        <p:spPr bwMode="auto">
          <a:xfrm>
            <a:off x="2553891" y="1945482"/>
            <a:ext cx="79220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500">
                <a:solidFill>
                  <a:srgbClr val="FF0000"/>
                </a:solidFill>
                <a:latin typeface="Calibri" charset="0"/>
              </a:rPr>
              <a:t>imports</a:t>
            </a:r>
          </a:p>
        </p:txBody>
      </p:sp>
      <p:sp>
        <p:nvSpPr>
          <p:cNvPr id="52236" name="Text Box 17"/>
          <p:cNvSpPr txBox="1">
            <a:spLocks noChangeArrowheads="1"/>
          </p:cNvSpPr>
          <p:nvPr/>
        </p:nvSpPr>
        <p:spPr bwMode="auto">
          <a:xfrm>
            <a:off x="5613798" y="2059782"/>
            <a:ext cx="79220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500">
                <a:solidFill>
                  <a:srgbClr val="FF0000"/>
                </a:solidFill>
                <a:latin typeface="Calibri" charset="0"/>
              </a:rPr>
              <a:t>imports</a:t>
            </a:r>
          </a:p>
        </p:txBody>
      </p:sp>
      <p:sp>
        <p:nvSpPr>
          <p:cNvPr id="52237" name="Text Box 18"/>
          <p:cNvSpPr txBox="1">
            <a:spLocks noChangeArrowheads="1"/>
          </p:cNvSpPr>
          <p:nvPr/>
        </p:nvSpPr>
        <p:spPr bwMode="auto">
          <a:xfrm>
            <a:off x="4229100" y="2745581"/>
            <a:ext cx="31931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100">
                <a:solidFill>
                  <a:srgbClr val="FF0000"/>
                </a:solidFill>
                <a:latin typeface="Calibri" charset="0"/>
              </a:rPr>
              <a:t>=</a:t>
            </a:r>
          </a:p>
        </p:txBody>
      </p:sp>
      <p:sp>
        <p:nvSpPr>
          <p:cNvPr id="52238" name="Text Box 19"/>
          <p:cNvSpPr txBox="1">
            <a:spLocks noChangeArrowheads="1"/>
          </p:cNvSpPr>
          <p:nvPr/>
        </p:nvSpPr>
        <p:spPr bwMode="auto">
          <a:xfrm>
            <a:off x="4171950" y="3202781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100">
                <a:solidFill>
                  <a:srgbClr val="FF0000"/>
                </a:solidFill>
                <a:latin typeface="Calibri" charset="0"/>
              </a:rPr>
              <a:t>&lt;&gt;</a:t>
            </a:r>
          </a:p>
        </p:txBody>
      </p:sp>
      <p:sp>
        <p:nvSpPr>
          <p:cNvPr id="52239" name="Text Box 20"/>
          <p:cNvSpPr txBox="1">
            <a:spLocks noChangeArrowheads="1"/>
          </p:cNvSpPr>
          <p:nvPr/>
        </p:nvSpPr>
        <p:spPr bwMode="auto">
          <a:xfrm>
            <a:off x="5886450" y="973932"/>
            <a:ext cx="165735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4300" indent="-1143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latin typeface="Calibri" charset="0"/>
              </a:rPr>
              <a:t>Ontologies add</a:t>
            </a:r>
            <a:r>
              <a:rPr lang="en-US" altLang="en-US" sz="1500">
                <a:latin typeface="Calibri" charset="0"/>
              </a:rPr>
              <a:t> </a:t>
            </a:r>
          </a:p>
          <a:p>
            <a:pPr lvl="1">
              <a:buFontTx/>
              <a:buChar char="•"/>
            </a:pPr>
            <a:r>
              <a:rPr lang="en-US" altLang="en-US" sz="1500">
                <a:latin typeface="Calibri" charset="0"/>
              </a:rPr>
              <a:t>Structure</a:t>
            </a:r>
          </a:p>
          <a:p>
            <a:pPr lvl="1">
              <a:buFontTx/>
              <a:buChar char="•"/>
            </a:pPr>
            <a:r>
              <a:rPr lang="en-US" altLang="en-US" sz="1500">
                <a:latin typeface="Calibri" charset="0"/>
              </a:rPr>
              <a:t>Constraints</a:t>
            </a:r>
          </a:p>
          <a:p>
            <a:pPr lvl="1">
              <a:buFontTx/>
              <a:buChar char="•"/>
            </a:pPr>
            <a:r>
              <a:rPr lang="en-US" altLang="en-US" sz="1500">
                <a:latin typeface="Calibri" charset="0"/>
              </a:rPr>
              <a:t>mappings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 descr="www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3" b="7857"/>
          <a:stretch/>
        </p:blipFill>
        <p:spPr bwMode="auto">
          <a:xfrm>
            <a:off x="0" y="41910"/>
            <a:ext cx="9144000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428751" y="273844"/>
            <a:ext cx="6413897" cy="461665"/>
          </a:xfrm>
          <a:prstGeom prst="rect">
            <a:avLst/>
          </a:prstGeom>
          <a:solidFill>
            <a:srgbClr val="595959">
              <a:alpha val="41960"/>
            </a:srgbClr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9"/>
              </a:srgbClr>
            </a:outerShdw>
          </a:effectLst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>
                <a:solidFill>
                  <a:schemeClr val="bg1"/>
                </a:solidFill>
                <a:latin typeface="+mn-lt"/>
                <a:ea typeface="+mn-ea"/>
              </a:rPr>
              <a:t>Web </a:t>
            </a:r>
            <a:r>
              <a:rPr lang="en-US" sz="2400" b="1" dirty="0">
                <a:solidFill>
                  <a:schemeClr val="bg1"/>
                </a:solidFill>
                <a:latin typeface="+mn-lt"/>
                <a:ea typeface="+mn-ea"/>
              </a:rPr>
              <a:t>is our greatest knowledge source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Box 19"/>
          <p:cNvSpPr txBox="1">
            <a:spLocks noChangeArrowheads="1"/>
          </p:cNvSpPr>
          <p:nvPr/>
        </p:nvSpPr>
        <p:spPr bwMode="auto">
          <a:xfrm>
            <a:off x="3314700" y="2000250"/>
            <a:ext cx="2524125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500">
                <a:solidFill>
                  <a:srgbClr val="000000"/>
                </a:solidFill>
              </a:rPr>
              <a:t>Semantic web technologies allow machines to share data and knowledge using common web language and protocols.</a:t>
            </a:r>
          </a:p>
          <a:p>
            <a:pPr eaLnBrk="1" hangingPunct="1"/>
            <a:endParaRPr lang="en-US" altLang="en-US" sz="1500">
              <a:solidFill>
                <a:srgbClr val="000000"/>
              </a:solidFill>
            </a:endParaRPr>
          </a:p>
          <a:p>
            <a:pPr eaLnBrk="1" hangingPunct="1"/>
            <a:r>
              <a:rPr lang="en-US" altLang="en-US" sz="1500">
                <a:solidFill>
                  <a:srgbClr val="000000"/>
                </a:solidFill>
              </a:rPr>
              <a:t>                ~ 1997 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1143000" y="0"/>
            <a:ext cx="6858000" cy="856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68577" tIns="34289" rIns="68577" bIns="34289" anchor="ctr"/>
          <a:lstStyle>
            <a:lvl1pPr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3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Semantic Web</a:t>
            </a:r>
          </a:p>
        </p:txBody>
      </p:sp>
      <p:sp>
        <p:nvSpPr>
          <p:cNvPr id="54275" name="TextBox 4"/>
          <p:cNvSpPr txBox="1">
            <a:spLocks noChangeArrowheads="1"/>
          </p:cNvSpPr>
          <p:nvPr/>
        </p:nvSpPr>
        <p:spPr bwMode="auto">
          <a:xfrm>
            <a:off x="5278042" y="4797029"/>
            <a:ext cx="27453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Semantic Web beginning</a:t>
            </a:r>
          </a:p>
        </p:txBody>
      </p:sp>
      <p:sp>
        <p:nvSpPr>
          <p:cNvPr id="54276" name="TextBox 17"/>
          <p:cNvSpPr txBox="1">
            <a:spLocks noChangeArrowheads="1"/>
          </p:cNvSpPr>
          <p:nvPr/>
        </p:nvSpPr>
        <p:spPr bwMode="auto">
          <a:xfrm>
            <a:off x="1291829" y="800101"/>
            <a:ext cx="2686050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350">
                <a:solidFill>
                  <a:srgbClr val="000000"/>
                </a:solidFill>
              </a:rPr>
              <a:t>Use Semantic Web Technology to publish shared data &amp; knowledge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1" name="Group 1"/>
          <p:cNvGrpSpPr>
            <a:grpSpLocks/>
          </p:cNvGrpSpPr>
          <p:nvPr/>
        </p:nvGrpSpPr>
        <p:grpSpPr bwMode="auto">
          <a:xfrm>
            <a:off x="3794523" y="1875235"/>
            <a:ext cx="1553765" cy="1372791"/>
            <a:chOff x="2455" y="1736"/>
            <a:chExt cx="1439" cy="1271"/>
          </a:xfrm>
        </p:grpSpPr>
        <p:pic>
          <p:nvPicPr>
            <p:cNvPr id="5632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5" y="1736"/>
              <a:ext cx="1439" cy="1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56328" name="Text Box 3"/>
            <p:cNvSpPr txBox="1">
              <a:spLocks noChangeArrowheads="1"/>
            </p:cNvSpPr>
            <p:nvPr/>
          </p:nvSpPr>
          <p:spPr bwMode="auto">
            <a:xfrm>
              <a:off x="2898" y="2770"/>
              <a:ext cx="441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2007</a:t>
              </a:r>
            </a:p>
          </p:txBody>
        </p:sp>
      </p:grp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1143000" y="0"/>
            <a:ext cx="6858000" cy="856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68577" tIns="34289" rIns="68577" bIns="34289" anchor="ctr"/>
          <a:lstStyle>
            <a:lvl1pPr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Semantic Web =&gt; Linked Open Data</a:t>
            </a:r>
          </a:p>
        </p:txBody>
      </p:sp>
      <p:grpSp>
        <p:nvGrpSpPr>
          <p:cNvPr id="56323" name="Group 21"/>
          <p:cNvGrpSpPr>
            <a:grpSpLocks/>
          </p:cNvGrpSpPr>
          <p:nvPr/>
        </p:nvGrpSpPr>
        <p:grpSpPr bwMode="auto">
          <a:xfrm>
            <a:off x="1291829" y="800100"/>
            <a:ext cx="2686050" cy="3858831"/>
            <a:chOff x="198440" y="1066800"/>
            <a:chExt cx="3581400" cy="5145108"/>
          </a:xfrm>
        </p:grpSpPr>
        <p:sp>
          <p:nvSpPr>
            <p:cNvPr id="56325" name="TextBox 17"/>
            <p:cNvSpPr txBox="1">
              <a:spLocks noChangeArrowheads="1"/>
            </p:cNvSpPr>
            <p:nvPr/>
          </p:nvSpPr>
          <p:spPr bwMode="auto">
            <a:xfrm>
              <a:off x="198440" y="1066800"/>
              <a:ext cx="3581400" cy="954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Use Semantic Web Technology to publish shared data &amp; knowledge</a:t>
              </a:r>
            </a:p>
          </p:txBody>
        </p:sp>
        <p:sp>
          <p:nvSpPr>
            <p:cNvPr id="56326" name="TextBox 17"/>
            <p:cNvSpPr txBox="1">
              <a:spLocks noChangeArrowheads="1"/>
            </p:cNvSpPr>
            <p:nvPr/>
          </p:nvSpPr>
          <p:spPr bwMode="auto">
            <a:xfrm>
              <a:off x="198440" y="5257800"/>
              <a:ext cx="3581400" cy="954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Data is inter-</a:t>
              </a:r>
            </a:p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linked to support inte-</a:t>
              </a:r>
            </a:p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gration and fusion of knowledge</a:t>
              </a:r>
            </a:p>
          </p:txBody>
        </p:sp>
      </p:grpSp>
      <p:sp>
        <p:nvSpPr>
          <p:cNvPr id="56324" name="TextBox 8"/>
          <p:cNvSpPr txBox="1">
            <a:spLocks noChangeArrowheads="1"/>
          </p:cNvSpPr>
          <p:nvPr/>
        </p:nvSpPr>
        <p:spPr bwMode="auto">
          <a:xfrm>
            <a:off x="6045994" y="4705350"/>
            <a:ext cx="1723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LOD beginning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charset="0"/>
                <a:ea typeface="ＭＳ Ｐゴシック" charset="-128"/>
              </a:rPr>
              <a:t>The node in the center is DBpedia</a:t>
            </a:r>
          </a:p>
        </p:txBody>
      </p:sp>
      <p:pic>
        <p:nvPicPr>
          <p:cNvPr id="89090" name="Picture 2" descr="Screen Shot 2016-08-31 at 3.20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628650"/>
            <a:ext cx="6858000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1" name="TextBox 3"/>
          <p:cNvSpPr txBox="1">
            <a:spLocks noChangeArrowheads="1"/>
          </p:cNvSpPr>
          <p:nvPr/>
        </p:nvSpPr>
        <p:spPr bwMode="auto">
          <a:xfrm>
            <a:off x="1200150" y="4743450"/>
            <a:ext cx="6800850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650">
                <a:hlinkClick r:id="rId4"/>
              </a:rPr>
              <a:t>http://dbpedia.org/page/University_of_Maryland,_Baltimore_County</a:t>
            </a:r>
            <a:endParaRPr lang="en-US" altLang="en-US" sz="165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69" name="Group 4"/>
          <p:cNvGrpSpPr>
            <a:grpSpLocks/>
          </p:cNvGrpSpPr>
          <p:nvPr/>
        </p:nvGrpSpPr>
        <p:grpSpPr bwMode="auto">
          <a:xfrm>
            <a:off x="3458766" y="1575198"/>
            <a:ext cx="2226469" cy="1974056"/>
            <a:chOff x="2137" y="1421"/>
            <a:chExt cx="2061" cy="1829"/>
          </a:xfrm>
        </p:grpSpPr>
        <p:pic>
          <p:nvPicPr>
            <p:cNvPr id="5837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7" y="1421"/>
              <a:ext cx="2061" cy="1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58376" name="Text Box 6"/>
            <p:cNvSpPr txBox="1">
              <a:spLocks noChangeArrowheads="1"/>
            </p:cNvSpPr>
            <p:nvPr/>
          </p:nvSpPr>
          <p:spPr bwMode="auto">
            <a:xfrm>
              <a:off x="2988" y="3013"/>
              <a:ext cx="441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2008</a:t>
              </a:r>
            </a:p>
          </p:txBody>
        </p:sp>
      </p:grp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1143000" y="0"/>
            <a:ext cx="6858000" cy="856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68577" tIns="34289" rIns="68577" bIns="34289" anchor="ctr"/>
          <a:lstStyle>
            <a:lvl1pPr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Semantic Web =&gt; Linked Open Data</a:t>
            </a:r>
          </a:p>
        </p:txBody>
      </p:sp>
      <p:grpSp>
        <p:nvGrpSpPr>
          <p:cNvPr id="58371" name="Group 21"/>
          <p:cNvGrpSpPr>
            <a:grpSpLocks/>
          </p:cNvGrpSpPr>
          <p:nvPr/>
        </p:nvGrpSpPr>
        <p:grpSpPr bwMode="auto">
          <a:xfrm>
            <a:off x="1291829" y="800100"/>
            <a:ext cx="2686050" cy="3858831"/>
            <a:chOff x="198440" y="1066800"/>
            <a:chExt cx="3581400" cy="5145108"/>
          </a:xfrm>
        </p:grpSpPr>
        <p:sp>
          <p:nvSpPr>
            <p:cNvPr id="58373" name="TextBox 17"/>
            <p:cNvSpPr txBox="1">
              <a:spLocks noChangeArrowheads="1"/>
            </p:cNvSpPr>
            <p:nvPr/>
          </p:nvSpPr>
          <p:spPr bwMode="auto">
            <a:xfrm>
              <a:off x="198440" y="1066800"/>
              <a:ext cx="3581400" cy="954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Use Semantic Web Technology to publish shared data &amp; knowledge</a:t>
              </a:r>
            </a:p>
          </p:txBody>
        </p:sp>
        <p:sp>
          <p:nvSpPr>
            <p:cNvPr id="58374" name="TextBox 17"/>
            <p:cNvSpPr txBox="1">
              <a:spLocks noChangeArrowheads="1"/>
            </p:cNvSpPr>
            <p:nvPr/>
          </p:nvSpPr>
          <p:spPr bwMode="auto">
            <a:xfrm>
              <a:off x="198440" y="5257800"/>
              <a:ext cx="3581400" cy="954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Data is inter-</a:t>
              </a:r>
            </a:p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linked to support inte-</a:t>
              </a:r>
            </a:p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gration and fusion of knowledge</a:t>
              </a:r>
            </a:p>
          </p:txBody>
        </p:sp>
      </p:grpSp>
      <p:sp>
        <p:nvSpPr>
          <p:cNvPr id="58372" name="TextBox 8"/>
          <p:cNvSpPr txBox="1">
            <a:spLocks noChangeArrowheads="1"/>
          </p:cNvSpPr>
          <p:nvPr/>
        </p:nvSpPr>
        <p:spPr bwMode="auto">
          <a:xfrm>
            <a:off x="6045994" y="4705350"/>
            <a:ext cx="15311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LOD growing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17" name="Group 7"/>
          <p:cNvGrpSpPr>
            <a:grpSpLocks/>
          </p:cNvGrpSpPr>
          <p:nvPr/>
        </p:nvGrpSpPr>
        <p:grpSpPr bwMode="auto">
          <a:xfrm>
            <a:off x="3037285" y="1285875"/>
            <a:ext cx="3069431" cy="2552700"/>
            <a:chOff x="1746" y="1325"/>
            <a:chExt cx="2842" cy="2363"/>
          </a:xfrm>
        </p:grpSpPr>
        <p:pic>
          <p:nvPicPr>
            <p:cNvPr id="60423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6" y="1325"/>
              <a:ext cx="2842" cy="2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60424" name="Text Box 9"/>
            <p:cNvSpPr txBox="1">
              <a:spLocks noChangeArrowheads="1"/>
            </p:cNvSpPr>
            <p:nvPr/>
          </p:nvSpPr>
          <p:spPr bwMode="auto">
            <a:xfrm>
              <a:off x="2936" y="3451"/>
              <a:ext cx="441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2009</a:t>
              </a:r>
            </a:p>
          </p:txBody>
        </p:sp>
      </p:grp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1143000" y="0"/>
            <a:ext cx="6858000" cy="856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68577" tIns="34289" rIns="68577" bIns="34289" anchor="ctr"/>
          <a:lstStyle>
            <a:lvl1pPr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Semantic Web =&gt; Linked Open Data</a:t>
            </a:r>
          </a:p>
        </p:txBody>
      </p:sp>
      <p:grpSp>
        <p:nvGrpSpPr>
          <p:cNvPr id="60419" name="Group 21"/>
          <p:cNvGrpSpPr>
            <a:grpSpLocks/>
          </p:cNvGrpSpPr>
          <p:nvPr/>
        </p:nvGrpSpPr>
        <p:grpSpPr bwMode="auto">
          <a:xfrm>
            <a:off x="1291829" y="800100"/>
            <a:ext cx="2686050" cy="3858831"/>
            <a:chOff x="198440" y="1066800"/>
            <a:chExt cx="3581400" cy="5145108"/>
          </a:xfrm>
        </p:grpSpPr>
        <p:sp>
          <p:nvSpPr>
            <p:cNvPr id="60421" name="TextBox 17"/>
            <p:cNvSpPr txBox="1">
              <a:spLocks noChangeArrowheads="1"/>
            </p:cNvSpPr>
            <p:nvPr/>
          </p:nvSpPr>
          <p:spPr bwMode="auto">
            <a:xfrm>
              <a:off x="198440" y="1066800"/>
              <a:ext cx="3581400" cy="954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Use Semantic Web Technology to publish shared data &amp; knowledge</a:t>
              </a:r>
            </a:p>
          </p:txBody>
        </p:sp>
        <p:sp>
          <p:nvSpPr>
            <p:cNvPr id="60422" name="TextBox 17"/>
            <p:cNvSpPr txBox="1">
              <a:spLocks noChangeArrowheads="1"/>
            </p:cNvSpPr>
            <p:nvPr/>
          </p:nvSpPr>
          <p:spPr bwMode="auto">
            <a:xfrm>
              <a:off x="198440" y="5257800"/>
              <a:ext cx="3581400" cy="954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Data is inter-</a:t>
              </a:r>
            </a:p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linked to support inte-</a:t>
              </a:r>
            </a:p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gration and fusion of knowledge</a:t>
              </a:r>
            </a:p>
          </p:txBody>
        </p:sp>
      </p:grpSp>
      <p:sp>
        <p:nvSpPr>
          <p:cNvPr id="60420" name="TextBox 8"/>
          <p:cNvSpPr txBox="1">
            <a:spLocks noChangeArrowheads="1"/>
          </p:cNvSpPr>
          <p:nvPr/>
        </p:nvSpPr>
        <p:spPr bwMode="auto">
          <a:xfrm>
            <a:off x="6045994" y="4705350"/>
            <a:ext cx="17363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… and growing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1143000" y="0"/>
            <a:ext cx="6858000" cy="856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68577" tIns="34289" rIns="68577" bIns="34289" anchor="ctr"/>
          <a:lstStyle>
            <a:lvl1pPr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3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Linked Open Data</a:t>
            </a:r>
          </a:p>
        </p:txBody>
      </p:sp>
      <p:grpSp>
        <p:nvGrpSpPr>
          <p:cNvPr id="62466" name="Group 22"/>
          <p:cNvGrpSpPr>
            <a:grpSpLocks/>
          </p:cNvGrpSpPr>
          <p:nvPr/>
        </p:nvGrpSpPr>
        <p:grpSpPr bwMode="auto">
          <a:xfrm>
            <a:off x="2008585" y="1106091"/>
            <a:ext cx="5126831" cy="3434904"/>
            <a:chOff x="1116013" y="1700213"/>
            <a:chExt cx="6837362" cy="4579985"/>
          </a:xfrm>
        </p:grpSpPr>
        <p:pic>
          <p:nvPicPr>
            <p:cNvPr id="62472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013" y="1700213"/>
              <a:ext cx="6837362" cy="4208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62473" name="Text Box 13"/>
            <p:cNvSpPr txBox="1">
              <a:spLocks noChangeArrowheads="1"/>
            </p:cNvSpPr>
            <p:nvPr/>
          </p:nvSpPr>
          <p:spPr bwMode="auto">
            <a:xfrm>
              <a:off x="4228240" y="5908675"/>
              <a:ext cx="694880" cy="371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2010</a:t>
              </a:r>
            </a:p>
          </p:txBody>
        </p:sp>
      </p:grpSp>
      <p:sp>
        <p:nvSpPr>
          <p:cNvPr id="62467" name="TextBox 17"/>
          <p:cNvSpPr txBox="1">
            <a:spLocks noChangeArrowheads="1"/>
          </p:cNvSpPr>
          <p:nvPr/>
        </p:nvSpPr>
        <p:spPr bwMode="auto">
          <a:xfrm>
            <a:off x="4994672" y="800100"/>
            <a:ext cx="2857500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1350">
                <a:solidFill>
                  <a:srgbClr val="000000"/>
                </a:solidFill>
              </a:rPr>
              <a:t>LOD is the new Cyc: a common source of background</a:t>
            </a:r>
          </a:p>
          <a:p>
            <a:pPr algn="r" eaLnBrk="1" hangingPunct="1"/>
            <a:r>
              <a:rPr lang="en-US" altLang="en-US" sz="1350">
                <a:solidFill>
                  <a:srgbClr val="000000"/>
                </a:solidFill>
              </a:rPr>
              <a:t>knowledge</a:t>
            </a:r>
          </a:p>
        </p:txBody>
      </p:sp>
      <p:grpSp>
        <p:nvGrpSpPr>
          <p:cNvPr id="62468" name="Group 21"/>
          <p:cNvGrpSpPr>
            <a:grpSpLocks/>
          </p:cNvGrpSpPr>
          <p:nvPr/>
        </p:nvGrpSpPr>
        <p:grpSpPr bwMode="auto">
          <a:xfrm>
            <a:off x="1291829" y="800100"/>
            <a:ext cx="2686050" cy="3858831"/>
            <a:chOff x="198440" y="1066800"/>
            <a:chExt cx="3581400" cy="5145108"/>
          </a:xfrm>
        </p:grpSpPr>
        <p:sp>
          <p:nvSpPr>
            <p:cNvPr id="62470" name="TextBox 17"/>
            <p:cNvSpPr txBox="1">
              <a:spLocks noChangeArrowheads="1"/>
            </p:cNvSpPr>
            <p:nvPr/>
          </p:nvSpPr>
          <p:spPr bwMode="auto">
            <a:xfrm>
              <a:off x="198440" y="1066800"/>
              <a:ext cx="3581400" cy="954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Use Semantic Web Technology to publish shared data &amp; knowledge</a:t>
              </a:r>
            </a:p>
          </p:txBody>
        </p:sp>
        <p:sp>
          <p:nvSpPr>
            <p:cNvPr id="62471" name="TextBox 17"/>
            <p:cNvSpPr txBox="1">
              <a:spLocks noChangeArrowheads="1"/>
            </p:cNvSpPr>
            <p:nvPr/>
          </p:nvSpPr>
          <p:spPr bwMode="auto">
            <a:xfrm>
              <a:off x="198440" y="5257800"/>
              <a:ext cx="3581400" cy="954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Data is inter-</a:t>
              </a:r>
            </a:p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linked to support inte-</a:t>
              </a:r>
            </a:p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gration and fusion of knowledge</a:t>
              </a:r>
            </a:p>
          </p:txBody>
        </p:sp>
      </p:grpSp>
      <p:sp>
        <p:nvSpPr>
          <p:cNvPr id="62469" name="TextBox 9"/>
          <p:cNvSpPr txBox="1">
            <a:spLocks noChangeArrowheads="1"/>
          </p:cNvSpPr>
          <p:nvPr/>
        </p:nvSpPr>
        <p:spPr bwMode="auto">
          <a:xfrm>
            <a:off x="6179344" y="4781550"/>
            <a:ext cx="1864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…growing faster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1143000" y="0"/>
            <a:ext cx="6858000" cy="856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68577" tIns="34289" rIns="68577" bIns="34289" anchor="ctr"/>
          <a:lstStyle>
            <a:lvl1pPr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3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Linked Open Data</a:t>
            </a:r>
          </a:p>
        </p:txBody>
      </p:sp>
      <p:grpSp>
        <p:nvGrpSpPr>
          <p:cNvPr id="64514" name="Group 14"/>
          <p:cNvGrpSpPr>
            <a:grpSpLocks/>
          </p:cNvGrpSpPr>
          <p:nvPr/>
        </p:nvGrpSpPr>
        <p:grpSpPr bwMode="auto">
          <a:xfrm>
            <a:off x="1144191" y="1046560"/>
            <a:ext cx="6856809" cy="4061222"/>
            <a:chOff x="-7" y="892"/>
            <a:chExt cx="6349" cy="3760"/>
          </a:xfrm>
        </p:grpSpPr>
        <p:sp>
          <p:nvSpPr>
            <p:cNvPr id="64519" name="Text Box 15"/>
            <p:cNvSpPr txBox="1">
              <a:spLocks noChangeArrowheads="1"/>
            </p:cNvSpPr>
            <p:nvPr/>
          </p:nvSpPr>
          <p:spPr bwMode="auto">
            <a:xfrm>
              <a:off x="-7" y="4373"/>
              <a:ext cx="6349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  <a:tab pos="85359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  <a:tab pos="85359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  <a:tab pos="85359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  <a:tab pos="85359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  <a:tab pos="85359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  <a:tab pos="85359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  <a:tab pos="85359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  <a:tab pos="85359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  <a:tab pos="85359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500">
                  <a:solidFill>
                    <a:srgbClr val="000000"/>
                  </a:solidFill>
                </a:rPr>
                <a:t>2011: 31B facts in 295 datasets interlinked by 504M assertions on </a:t>
              </a:r>
              <a:r>
                <a:rPr lang="en-US" altLang="en-US" sz="1500">
                  <a:solidFill>
                    <a:srgbClr val="000000"/>
                  </a:solidFill>
                  <a:hlinkClick r:id="rId3"/>
                </a:rPr>
                <a:t>ckan.net</a:t>
              </a:r>
              <a:endParaRPr lang="en-US" altLang="en-US" sz="1500">
                <a:solidFill>
                  <a:srgbClr val="000000"/>
                </a:solidFill>
              </a:endParaRPr>
            </a:p>
          </p:txBody>
        </p:sp>
        <p:pic>
          <p:nvPicPr>
            <p:cNvPr id="64520" name="Picture 1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892"/>
              <a:ext cx="5183" cy="3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sp>
        <p:nvSpPr>
          <p:cNvPr id="64515" name="TextBox 17"/>
          <p:cNvSpPr txBox="1">
            <a:spLocks noChangeArrowheads="1"/>
          </p:cNvSpPr>
          <p:nvPr/>
        </p:nvSpPr>
        <p:spPr bwMode="auto">
          <a:xfrm>
            <a:off x="4752976" y="800100"/>
            <a:ext cx="3099197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1500" b="1">
                <a:solidFill>
                  <a:srgbClr val="000000"/>
                </a:solidFill>
              </a:rPr>
              <a:t>LOD is the new Cyc: a common source of background</a:t>
            </a:r>
          </a:p>
          <a:p>
            <a:pPr algn="r" eaLnBrk="1" hangingPunct="1"/>
            <a:r>
              <a:rPr lang="en-US" altLang="en-US" sz="1500" b="1">
                <a:solidFill>
                  <a:srgbClr val="000000"/>
                </a:solidFill>
              </a:rPr>
              <a:t>knowledge</a:t>
            </a:r>
          </a:p>
        </p:txBody>
      </p:sp>
      <p:grpSp>
        <p:nvGrpSpPr>
          <p:cNvPr id="64516" name="Group 21"/>
          <p:cNvGrpSpPr>
            <a:grpSpLocks/>
          </p:cNvGrpSpPr>
          <p:nvPr/>
        </p:nvGrpSpPr>
        <p:grpSpPr bwMode="auto">
          <a:xfrm>
            <a:off x="1282304" y="800100"/>
            <a:ext cx="2695575" cy="3992181"/>
            <a:chOff x="185740" y="1066800"/>
            <a:chExt cx="3594100" cy="5322908"/>
          </a:xfrm>
        </p:grpSpPr>
        <p:sp>
          <p:nvSpPr>
            <p:cNvPr id="64517" name="TextBox 17"/>
            <p:cNvSpPr txBox="1">
              <a:spLocks noChangeArrowheads="1"/>
            </p:cNvSpPr>
            <p:nvPr/>
          </p:nvSpPr>
          <p:spPr bwMode="auto">
            <a:xfrm>
              <a:off x="198440" y="1066800"/>
              <a:ext cx="3581400" cy="954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Use Semantic Web Technology to publish shared data &amp; knowledge</a:t>
              </a:r>
            </a:p>
          </p:txBody>
        </p:sp>
        <p:sp>
          <p:nvSpPr>
            <p:cNvPr id="64518" name="TextBox 17"/>
            <p:cNvSpPr txBox="1">
              <a:spLocks noChangeArrowheads="1"/>
            </p:cNvSpPr>
            <p:nvPr/>
          </p:nvSpPr>
          <p:spPr bwMode="auto">
            <a:xfrm>
              <a:off x="185740" y="5435600"/>
              <a:ext cx="3581400" cy="954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Data is inter-</a:t>
              </a:r>
            </a:p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linked to support inte-</a:t>
              </a:r>
            </a:p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gration and fusion of knowledge</a:t>
              </a:r>
            </a:p>
          </p:txBody>
        </p:sp>
      </p:grp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3B77AD-6CE7-F542-ADB7-25B55BBB8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503" y="25285"/>
            <a:ext cx="504340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88F1E-9110-924F-A49E-EB0DAF0B4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6" y="742950"/>
            <a:ext cx="3957637" cy="113364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Linked Open Data Cloud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C1711-9022-3542-8897-2084325D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4" y="3105150"/>
            <a:ext cx="4458134" cy="1866900"/>
          </a:xfrm>
        </p:spPr>
        <p:txBody>
          <a:bodyPr/>
          <a:lstStyle/>
          <a:p>
            <a:r>
              <a:rPr lang="en-US" b="1" dirty="0"/>
              <a:t>1,239</a:t>
            </a:r>
            <a:r>
              <a:rPr lang="en-US" dirty="0"/>
              <a:t> datasets with </a:t>
            </a:r>
            <a:r>
              <a:rPr lang="en-US" b="1" dirty="0"/>
              <a:t>16,147</a:t>
            </a:r>
            <a:br>
              <a:rPr lang="en-US" b="1" dirty="0"/>
            </a:br>
            <a:r>
              <a:rPr lang="en-US" dirty="0"/>
              <a:t>links (as of March 2019)</a:t>
            </a:r>
          </a:p>
          <a:p>
            <a:r>
              <a:rPr lang="en-US" dirty="0"/>
              <a:t>Organized into eight domains</a:t>
            </a:r>
          </a:p>
          <a:p>
            <a:r>
              <a:rPr lang="en-US" dirty="0"/>
              <a:t>Explore at </a:t>
            </a:r>
            <a:r>
              <a:rPr lang="en-US" dirty="0">
                <a:hlinkClick r:id="rId3"/>
              </a:rPr>
              <a:t>https://lod-cloud.net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211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4"/>
          <p:cNvSpPr txBox="1">
            <a:spLocks noGrp="1"/>
          </p:cNvSpPr>
          <p:nvPr>
            <p:ph type="title"/>
          </p:nvPr>
        </p:nvSpPr>
        <p:spPr>
          <a:xfrm>
            <a:off x="4599709" y="60089"/>
            <a:ext cx="3136482" cy="8050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6789" tIns="26789" rIns="26789" bIns="26789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b="1" dirty="0" err="1">
                <a:solidFill>
                  <a:schemeClr val="tx1"/>
                </a:solidFill>
              </a:rPr>
              <a:t>Wikidata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89" name="Google Shape;289;p64"/>
          <p:cNvSpPr txBox="1">
            <a:spLocks noGrp="1"/>
          </p:cNvSpPr>
          <p:nvPr>
            <p:ph type="body" idx="1"/>
          </p:nvPr>
        </p:nvSpPr>
        <p:spPr>
          <a:xfrm>
            <a:off x="228600" y="438150"/>
            <a:ext cx="3929591" cy="39721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6789" tIns="26789" rIns="26789" bIns="26789" numCol="1" anchor="t" anchorCtr="0" compatLnSpc="1">
            <a:prstTxWarp prst="textNoShape">
              <a:avLst/>
            </a:prstTxWarp>
            <a:noAutofit/>
          </a:bodyPr>
          <a:lstStyle/>
          <a:p>
            <a:pPr marL="345914" indent="-342900">
              <a:buClr>
                <a:schemeClr val="tx1"/>
              </a:buClr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“collaboratively edited structured dataset used by Wikimedia sister projects and others”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5914" indent="-342900">
              <a:buClr>
                <a:schemeClr val="tx1"/>
              </a:buClr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consolidate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knowable facts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for use in the  200+ Wikipedia sites and other Wikimedia resources (e.g., in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Infoboxes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5914" indent="-342900">
              <a:buClr>
                <a:schemeClr val="tx1"/>
              </a:buClr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Integrates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Wikimedia sites &amp; links entities to ~7K external identifier systems (e.g., </a:t>
            </a:r>
            <a:r>
              <a:rPr lang="en-US" sz="2000" u="sng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GeoNames ID</a:t>
            </a:r>
            <a:r>
              <a:rPr lang="en-US" sz="2000" u="sng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sz="20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5914" indent="-342900">
              <a:buClr>
                <a:schemeClr val="tx1"/>
              </a:buClr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by Google’s Knowledge Graph, digital assistants (Siri, Alexa), Wikipedia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Infoboxes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etc.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6048" indent="-342900">
              <a:buClr>
                <a:schemeClr val="tx1"/>
              </a:buClr>
            </a:pP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3441" indent="-342900">
              <a:buClr>
                <a:schemeClr val="tx1"/>
              </a:buClr>
            </a:pP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3441" indent="-342900">
              <a:buClr>
                <a:schemeClr val="tx1"/>
              </a:buClr>
            </a:pP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0" name="Google Shape;290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8600" y="133910"/>
            <a:ext cx="942161" cy="60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64" descr="A screenshot of a social media pos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76800" y="942144"/>
            <a:ext cx="3325082" cy="4142173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2371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5"/>
          <p:cNvSpPr txBox="1">
            <a:spLocks noGrp="1"/>
          </p:cNvSpPr>
          <p:nvPr>
            <p:ph type="title"/>
          </p:nvPr>
        </p:nvSpPr>
        <p:spPr>
          <a:xfrm>
            <a:off x="4069652" y="133946"/>
            <a:ext cx="4236148" cy="8050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6789" tIns="26789" rIns="26789" bIns="26789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 err="1"/>
              <a:t>Wikidata</a:t>
            </a:r>
            <a:endParaRPr dirty="0"/>
          </a:p>
        </p:txBody>
      </p:sp>
      <p:sp>
        <p:nvSpPr>
          <p:cNvPr id="297" name="Google Shape;297;p65"/>
          <p:cNvSpPr txBox="1">
            <a:spLocks noGrp="1"/>
          </p:cNvSpPr>
          <p:nvPr>
            <p:ph type="body" idx="1"/>
          </p:nvPr>
        </p:nvSpPr>
        <p:spPr>
          <a:xfrm>
            <a:off x="228600" y="285750"/>
            <a:ext cx="4800600" cy="39493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6789" tIns="26789" rIns="26789" bIns="26789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buClr>
                <a:schemeClr val="tx1"/>
              </a:buClr>
            </a:pPr>
            <a:r>
              <a:rPr lang="en-US" sz="2200" b="1" dirty="0"/>
              <a:t>Knowledge graph </a:t>
            </a:r>
            <a:r>
              <a:rPr lang="en-US" sz="2200" dirty="0"/>
              <a:t>with ~700M statements about ~57M items</a:t>
            </a:r>
            <a:endParaRPr sz="2200" dirty="0"/>
          </a:p>
          <a:p>
            <a:pPr>
              <a:buClr>
                <a:schemeClr val="tx1"/>
              </a:buClr>
            </a:pPr>
            <a:r>
              <a:rPr lang="en-US" sz="2200" dirty="0"/>
              <a:t>Fine-grained </a:t>
            </a:r>
            <a:r>
              <a:rPr lang="en-US" sz="2200" b="1" dirty="0"/>
              <a:t>ontology</a:t>
            </a:r>
            <a:r>
              <a:rPr lang="en-US" sz="2200" dirty="0"/>
              <a:t> has ~2M types and ~5K properties</a:t>
            </a:r>
            <a:endParaRPr sz="2200" dirty="0"/>
          </a:p>
          <a:p>
            <a:pPr>
              <a:buClr>
                <a:schemeClr val="tx1"/>
              </a:buClr>
            </a:pPr>
            <a:r>
              <a:rPr lang="en-US" sz="2200" dirty="0"/>
              <a:t>Data exposed as </a:t>
            </a:r>
            <a:r>
              <a:rPr lang="en-US" sz="2200" b="1" dirty="0"/>
              <a:t>RDF</a:t>
            </a:r>
            <a:r>
              <a:rPr lang="en-US" sz="2200" dirty="0"/>
              <a:t> triples</a:t>
            </a:r>
            <a:endParaRPr sz="2200" dirty="0"/>
          </a:p>
          <a:p>
            <a:pPr>
              <a:buClr>
                <a:schemeClr val="tx1"/>
              </a:buClr>
            </a:pPr>
            <a:r>
              <a:rPr lang="en-US" sz="2200" dirty="0"/>
              <a:t>String values tagged with </a:t>
            </a:r>
            <a:r>
              <a:rPr lang="en-US" sz="2200" b="1" dirty="0"/>
              <a:t>language id</a:t>
            </a:r>
            <a:endParaRPr sz="2200" dirty="0"/>
          </a:p>
          <a:p>
            <a:pPr>
              <a:buClr>
                <a:schemeClr val="tx1"/>
              </a:buClr>
            </a:pPr>
            <a:r>
              <a:rPr lang="en-US" sz="2200" dirty="0"/>
              <a:t>Query using a standard </a:t>
            </a:r>
            <a:r>
              <a:rPr lang="en-US" sz="2200" b="1" dirty="0"/>
              <a:t>SPARQL</a:t>
            </a:r>
            <a:r>
              <a:rPr lang="en-US" sz="2200" dirty="0"/>
              <a:t> query service</a:t>
            </a:r>
            <a:endParaRPr sz="2200" dirty="0"/>
          </a:p>
          <a:p>
            <a:pPr>
              <a:buClr>
                <a:schemeClr val="tx1"/>
              </a:buClr>
            </a:pPr>
            <a:r>
              <a:rPr lang="en-US" sz="2200" dirty="0"/>
              <a:t>Many </a:t>
            </a:r>
            <a:r>
              <a:rPr lang="en-US" sz="2200" b="1" dirty="0"/>
              <a:t>tools</a:t>
            </a:r>
            <a:r>
              <a:rPr lang="en-US" sz="2200" dirty="0"/>
              <a:t> for search, visualization, update</a:t>
            </a:r>
            <a:endParaRPr sz="2200" dirty="0"/>
          </a:p>
          <a:p>
            <a:pPr>
              <a:buClr>
                <a:schemeClr val="tx1"/>
              </a:buClr>
            </a:pPr>
            <a:r>
              <a:rPr lang="en-US" sz="2200" dirty="0"/>
              <a:t>Semantic Web realized !</a:t>
            </a:r>
            <a:endParaRPr sz="2200" dirty="0"/>
          </a:p>
          <a:p>
            <a:pPr marL="33148" indent="0">
              <a:buClr>
                <a:schemeClr val="tx1"/>
              </a:buClr>
              <a:buNone/>
            </a:pPr>
            <a:endParaRPr sz="2200" dirty="0"/>
          </a:p>
          <a:p>
            <a:pPr indent="-120541">
              <a:buClr>
                <a:schemeClr val="tx1"/>
              </a:buClr>
              <a:buNone/>
            </a:pPr>
            <a:endParaRPr sz="2200" dirty="0"/>
          </a:p>
          <a:p>
            <a:pPr indent="-120541">
              <a:buClr>
                <a:schemeClr val="tx1"/>
              </a:buClr>
              <a:buNone/>
            </a:pPr>
            <a:endParaRPr sz="2200" dirty="0"/>
          </a:p>
        </p:txBody>
      </p:sp>
      <p:pic>
        <p:nvPicPr>
          <p:cNvPr id="298" name="Google Shape;298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0436" y="232254"/>
            <a:ext cx="942161" cy="60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99;p65">
            <a:extLst>
              <a:ext uri="{FF2B5EF4-FFF2-40B4-BE49-F238E27FC236}">
                <a16:creationId xmlns:a16="http://schemas.microsoft.com/office/drawing/2014/main" id="{A31A481E-7667-E64E-A0EC-064FB45791C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7800" y="1069562"/>
            <a:ext cx="2852615" cy="3828101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2918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www.jpg">
            <a:extLst>
              <a:ext uri="{FF2B5EF4-FFF2-40B4-BE49-F238E27FC236}">
                <a16:creationId xmlns:a16="http://schemas.microsoft.com/office/drawing/2014/main" id="{64855E1D-A151-EF4E-9746-91EDF1913F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3" b="7857"/>
          <a:stretch/>
        </p:blipFill>
        <p:spPr bwMode="auto">
          <a:xfrm>
            <a:off x="0" y="-34290"/>
            <a:ext cx="9144000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428751" y="273844"/>
            <a:ext cx="6413897" cy="415498"/>
          </a:xfrm>
          <a:prstGeom prst="rect">
            <a:avLst/>
          </a:prstGeom>
          <a:solidFill>
            <a:srgbClr val="595959">
              <a:alpha val="41960"/>
            </a:srgbClr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9"/>
              </a:srgbClr>
            </a:outerShdw>
          </a:effectLst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b="1" dirty="0">
                <a:solidFill>
                  <a:schemeClr val="bg1"/>
                </a:solidFill>
                <a:latin typeface="+mn-lt"/>
                <a:ea typeface="+mn-ea"/>
              </a:rPr>
              <a:t>But it has limitations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6"/>
          <p:cNvSpPr txBox="1">
            <a:spLocks noGrp="1"/>
          </p:cNvSpPr>
          <p:nvPr>
            <p:ph type="title"/>
          </p:nvPr>
        </p:nvSpPr>
        <p:spPr>
          <a:xfrm>
            <a:off x="4114800" y="57150"/>
            <a:ext cx="5029200" cy="8050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6789" tIns="26789" rIns="26789" bIns="26789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 err="1"/>
              <a:t>Wikidata</a:t>
            </a:r>
            <a:r>
              <a:rPr lang="en-US" dirty="0"/>
              <a:t> Entity</a:t>
            </a:r>
            <a:endParaRPr dirty="0"/>
          </a:p>
        </p:txBody>
      </p:sp>
      <p:sp>
        <p:nvSpPr>
          <p:cNvPr id="305" name="Google Shape;305;p66"/>
          <p:cNvSpPr txBox="1">
            <a:spLocks noGrp="1"/>
          </p:cNvSpPr>
          <p:nvPr>
            <p:ph type="body" idx="1"/>
          </p:nvPr>
        </p:nvSpPr>
        <p:spPr>
          <a:xfrm>
            <a:off x="304800" y="361950"/>
            <a:ext cx="36576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6789" tIns="26789" rIns="26789" bIns="26789" numCol="1" anchor="t" anchorCtr="0" compatLnSpc="1">
            <a:prstTxWarp prst="textNoShape">
              <a:avLst/>
            </a:prstTxWarp>
            <a:noAutofit/>
          </a:bodyPr>
          <a:lstStyle/>
          <a:p>
            <a:pPr marL="33148" indent="0">
              <a:buClr>
                <a:schemeClr val="tx1"/>
              </a:buClr>
              <a:buNone/>
            </a:pPr>
            <a:r>
              <a:rPr lang="en-US" b="1" dirty="0"/>
              <a:t>Each entity has </a:t>
            </a:r>
            <a:endParaRPr b="1" dirty="0"/>
          </a:p>
          <a:p>
            <a:pPr marL="121378" lvl="1" indent="-115518">
              <a:spcBef>
                <a:spcPts val="633"/>
              </a:spcBef>
              <a:buClr>
                <a:schemeClr val="tx1"/>
              </a:buClr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Unique ID</a:t>
            </a: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, e.g. </a:t>
            </a:r>
            <a:r>
              <a:rPr lang="en-US" u="sng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Q7186</a:t>
            </a:r>
            <a:endParaRPr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21378" lvl="1" indent="-115518">
              <a:spcBef>
                <a:spcPts val="633"/>
              </a:spcBef>
              <a:buClr>
                <a:schemeClr val="tx1"/>
              </a:buClr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A </a:t>
            </a: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label</a:t>
            </a: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 (canonical name), short </a:t>
            </a: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description</a:t>
            </a: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, ≥0 </a:t>
            </a: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aliases</a:t>
            </a: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 in a set of languages</a:t>
            </a:r>
            <a:endParaRPr dirty="0"/>
          </a:p>
          <a:p>
            <a:pPr marL="121378" lvl="1" indent="-115518">
              <a:spcBef>
                <a:spcPts val="633"/>
              </a:spcBef>
              <a:buClr>
                <a:schemeClr val="tx1"/>
              </a:buClr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One or more </a:t>
            </a: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types</a:t>
            </a: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u="sng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Q5</a:t>
            </a:r>
            <a:r>
              <a:rPr lang="en-US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dirty="0">
              <a:solidFill>
                <a:srgbClr val="FFFFFF"/>
              </a:solidFill>
            </a:endParaRPr>
          </a:p>
          <a:p>
            <a:pPr marL="121378" lvl="1" indent="-115518">
              <a:spcBef>
                <a:spcPts val="633"/>
              </a:spcBef>
              <a:buClr>
                <a:schemeClr val="tx1"/>
              </a:buClr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Collection of </a:t>
            </a: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statements</a:t>
            </a: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 with optional qualifiers, references</a:t>
            </a:r>
            <a:endParaRPr dirty="0"/>
          </a:p>
          <a:p>
            <a:pPr marL="121378" lvl="1" indent="-115518">
              <a:spcBef>
                <a:spcPts val="633"/>
              </a:spcBef>
              <a:buClr>
                <a:schemeClr val="tx1"/>
              </a:buClr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Marie Currie is a human:</a:t>
            </a:r>
            <a:endParaRPr dirty="0"/>
          </a:p>
          <a:p>
            <a:pPr marL="121378" lvl="2" indent="-115518">
              <a:spcBef>
                <a:spcPts val="633"/>
              </a:spcBef>
              <a:buClr>
                <a:schemeClr val="tx1"/>
              </a:buClr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  [wd:Q7186 wdt:P31 wd:Q5]</a:t>
            </a:r>
            <a:endParaRPr dirty="0"/>
          </a:p>
          <a:p>
            <a:pPr marL="152350" lvl="1" indent="-59098">
              <a:spcBef>
                <a:spcPts val="633"/>
              </a:spcBef>
              <a:buClr>
                <a:schemeClr val="tx1"/>
              </a:buClr>
              <a:buNone/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0541">
              <a:buClr>
                <a:schemeClr val="tx1"/>
              </a:buClr>
              <a:buNone/>
            </a:pPr>
            <a:endParaRPr dirty="0"/>
          </a:p>
        </p:txBody>
      </p:sp>
      <p:pic>
        <p:nvPicPr>
          <p:cNvPr id="306" name="Google Shape;306;p66" descr="A screenshot of a cell phon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73489" y="939042"/>
            <a:ext cx="4701156" cy="28794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0140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alibri" charset="0"/>
                <a:ea typeface="ＭＳ Ｐゴシック" charset="-128"/>
              </a:rPr>
              <a:t>Semantic Web: 1, 2,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895350"/>
            <a:ext cx="8229600" cy="3899297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3200" dirty="0"/>
              <a:t>Languages typically divided into three parts:</a:t>
            </a:r>
          </a:p>
          <a:p>
            <a:pPr marL="385763" indent="-385763">
              <a:buFont typeface="+mj-lt"/>
              <a:buAutoNum type="arabicPeriod"/>
              <a:defRPr/>
            </a:pPr>
            <a:r>
              <a:rPr lang="en-US" sz="3200" b="1" dirty="0"/>
              <a:t>Syntax: </a:t>
            </a:r>
            <a:r>
              <a:rPr lang="en-US" sz="3200" dirty="0"/>
              <a:t>legal forms that make up the sentences in a language</a:t>
            </a:r>
          </a:p>
          <a:p>
            <a:pPr marL="385763" indent="-385763">
              <a:buFont typeface="+mj-lt"/>
              <a:buAutoNum type="arabicPeriod"/>
              <a:defRPr/>
            </a:pPr>
            <a:r>
              <a:rPr lang="en-US" sz="3200" b="1" dirty="0"/>
              <a:t>Semantics: </a:t>
            </a:r>
            <a:r>
              <a:rPr lang="en-US" sz="3200" dirty="0"/>
              <a:t>mapping of sentences to meaning (perhaps truth theoretic)</a:t>
            </a:r>
          </a:p>
          <a:p>
            <a:pPr marL="385763" indent="-385763">
              <a:buFont typeface="+mj-lt"/>
              <a:buAutoNum type="arabicPeriod"/>
              <a:defRPr/>
            </a:pPr>
            <a:r>
              <a:rPr lang="en-US" sz="3200" b="1" dirty="0"/>
              <a:t>Pragmatics: </a:t>
            </a:r>
            <a:r>
              <a:rPr lang="en-US" sz="3200" dirty="0"/>
              <a:t>everything else (how to do things with language, knowledge of world, etc.)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alibri" charset="0"/>
                <a:ea typeface="ＭＳ Ｐゴシック" charset="-128"/>
              </a:rPr>
              <a:t>1: Syntax</a:t>
            </a:r>
          </a:p>
        </p:txBody>
      </p:sp>
      <p:sp>
        <p:nvSpPr>
          <p:cNvPr id="67586" name="Content Placeholder 2"/>
          <p:cNvSpPr>
            <a:spLocks noGrp="1"/>
          </p:cNvSpPr>
          <p:nvPr>
            <p:ph idx="1"/>
          </p:nvPr>
        </p:nvSpPr>
        <p:spPr>
          <a:xfrm>
            <a:off x="609600" y="1072753"/>
            <a:ext cx="8305800" cy="3899297"/>
          </a:xfrm>
        </p:spPr>
        <p:txBody>
          <a:bodyPr/>
          <a:lstStyle/>
          <a:p>
            <a:r>
              <a:rPr lang="en-US" altLang="en-US" sz="2800" b="1" dirty="0">
                <a:latin typeface="Calibri" charset="0"/>
                <a:ea typeface="ＭＳ Ｐゴシック" charset="-128"/>
              </a:rPr>
              <a:t>URI</a:t>
            </a:r>
            <a:r>
              <a:rPr lang="en-US" altLang="en-US" sz="2800" dirty="0">
                <a:latin typeface="Calibri" charset="0"/>
                <a:ea typeface="ＭＳ Ｐゴシック" charset="-128"/>
              </a:rPr>
              <a:t>s denote classes, properties, objects, relations</a:t>
            </a:r>
          </a:p>
          <a:p>
            <a:pPr lvl="1"/>
            <a:r>
              <a:rPr lang="en-US" altLang="en-US" sz="2400" dirty="0">
                <a:latin typeface="Calibri" charset="0"/>
                <a:ea typeface="ＭＳ Ｐゴシック" charset="-128"/>
                <a:hlinkClick r:id="rId2"/>
              </a:rPr>
              <a:t>http://live.dbpedia.org/resource/Alan_Turing</a:t>
            </a:r>
            <a:endParaRPr lang="en-US" altLang="en-US" sz="2400" dirty="0">
              <a:latin typeface="Calibri" charset="0"/>
              <a:ea typeface="ＭＳ Ｐゴシック" charset="-128"/>
            </a:endParaRPr>
          </a:p>
          <a:p>
            <a:pPr lvl="1"/>
            <a:r>
              <a:rPr lang="en-US" altLang="en-US" sz="2400" dirty="0">
                <a:latin typeface="Calibri" charset="0"/>
                <a:ea typeface="ＭＳ Ｐゴシック" charset="-128"/>
                <a:hlinkClick r:id="rId3"/>
              </a:rPr>
              <a:t>http://schema.org/Person</a:t>
            </a:r>
            <a:endParaRPr lang="en-US" altLang="en-US" sz="2400" dirty="0">
              <a:latin typeface="Calibri" charset="0"/>
              <a:ea typeface="ＭＳ Ｐゴシック" charset="-128"/>
            </a:endParaRPr>
          </a:p>
          <a:p>
            <a:pPr lvl="1"/>
            <a:r>
              <a:rPr lang="en-US" altLang="en-US" sz="2400" dirty="0">
                <a:latin typeface="Calibri" charset="0"/>
                <a:ea typeface="ＭＳ Ｐゴシック" charset="-128"/>
                <a:hlinkClick r:id="rId4"/>
              </a:rPr>
              <a:t>http://www.w3.org/1999/02/22-rdf-syntax-ns#type</a:t>
            </a:r>
            <a:endParaRPr lang="en-US" altLang="en-US" sz="2400" dirty="0">
              <a:latin typeface="Calibri" charset="0"/>
              <a:ea typeface="ＭＳ Ｐゴシック" charset="-128"/>
            </a:endParaRPr>
          </a:p>
          <a:p>
            <a:r>
              <a:rPr lang="en-US" altLang="en-US" sz="3200" dirty="0">
                <a:latin typeface="Calibri" charset="0"/>
                <a:ea typeface="ＭＳ Ｐゴシック" charset="-128"/>
              </a:rPr>
              <a:t>Use strings for literals</a:t>
            </a:r>
          </a:p>
          <a:p>
            <a:r>
              <a:rPr lang="en-US" altLang="en-US" sz="3200" dirty="0">
                <a:latin typeface="Calibri" charset="0"/>
                <a:ea typeface="ＭＳ Ｐゴシック" charset="-128"/>
              </a:rPr>
              <a:t>Use </a:t>
            </a:r>
            <a:r>
              <a:rPr lang="en-US" altLang="en-US" sz="3200" b="1" dirty="0">
                <a:latin typeface="Calibri" charset="0"/>
                <a:ea typeface="ＭＳ Ｐゴシック" charset="-128"/>
              </a:rPr>
              <a:t>triples</a:t>
            </a:r>
            <a:r>
              <a:rPr lang="en-US" altLang="en-US" sz="3200" dirty="0">
                <a:latin typeface="Calibri" charset="0"/>
                <a:ea typeface="ＭＳ Ｐゴシック" charset="-128"/>
              </a:rPr>
              <a:t> to make statements</a:t>
            </a:r>
          </a:p>
          <a:p>
            <a:pPr lvl="1"/>
            <a:r>
              <a:rPr lang="en-US" altLang="en-US" sz="2800" dirty="0" err="1">
                <a:latin typeface="Calibri" charset="0"/>
                <a:ea typeface="ＭＳ Ｐゴシック" charset="-128"/>
              </a:rPr>
              <a:t>dbpedia:Alan_Turing</a:t>
            </a:r>
            <a:r>
              <a:rPr lang="en-US" altLang="en-US" sz="2800" dirty="0">
                <a:latin typeface="Calibri" charset="0"/>
                <a:ea typeface="ＭＳ Ｐゴシック" charset="-128"/>
              </a:rPr>
              <a:t>     </a:t>
            </a:r>
            <a:r>
              <a:rPr lang="en-US" altLang="en-US" sz="2800" dirty="0" err="1">
                <a:latin typeface="Calibri" charset="0"/>
                <a:ea typeface="ＭＳ Ｐゴシック" charset="-128"/>
              </a:rPr>
              <a:t>rdfs:type</a:t>
            </a:r>
            <a:r>
              <a:rPr lang="en-US" altLang="en-US" sz="2800" dirty="0">
                <a:latin typeface="Calibri" charset="0"/>
                <a:ea typeface="ＭＳ Ｐゴシック" charset="-128"/>
              </a:rPr>
              <a:t>     </a:t>
            </a:r>
            <a:r>
              <a:rPr lang="en-US" altLang="en-US" sz="2800" dirty="0" err="1">
                <a:latin typeface="Calibri" charset="0"/>
                <a:ea typeface="ＭＳ Ｐゴシック" charset="-128"/>
              </a:rPr>
              <a:t>schema:Person</a:t>
            </a:r>
            <a:r>
              <a:rPr lang="en-US" altLang="en-US" sz="2800" dirty="0">
                <a:latin typeface="Calibri" charset="0"/>
                <a:ea typeface="ＭＳ Ｐゴシック" charset="-128"/>
              </a:rPr>
              <a:t> .</a:t>
            </a:r>
          </a:p>
          <a:p>
            <a:pPr lvl="1"/>
            <a:r>
              <a:rPr lang="en-US" altLang="en-US" sz="2800" dirty="0">
                <a:latin typeface="Calibri" charset="0"/>
                <a:ea typeface="ＭＳ Ｐゴシック" charset="-128"/>
              </a:rPr>
              <a:t>“Alan Turing is a Person”</a:t>
            </a:r>
          </a:p>
        </p:txBody>
      </p:sp>
      <p:sp>
        <p:nvSpPr>
          <p:cNvPr id="67587" name="TextBox 1"/>
          <p:cNvSpPr txBox="1">
            <a:spLocks noChangeArrowheads="1"/>
          </p:cNvSpPr>
          <p:nvPr/>
        </p:nvSpPr>
        <p:spPr bwMode="auto">
          <a:xfrm>
            <a:off x="5661605" y="4670866"/>
            <a:ext cx="347067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500" dirty="0"/>
              <a:t>*URI = </a:t>
            </a:r>
            <a:r>
              <a:rPr lang="en-US" altLang="en-US" sz="1500" dirty="0">
                <a:hlinkClick r:id="rId5"/>
              </a:rPr>
              <a:t>Uniform Resource Identifier</a:t>
            </a:r>
            <a:endParaRPr lang="en-US" altLang="en-US" sz="15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alibri" charset="0"/>
                <a:ea typeface="ＭＳ Ｐゴシック" charset="-128"/>
              </a:rPr>
              <a:t>2: Semantics</a:t>
            </a:r>
          </a:p>
        </p:txBody>
      </p:sp>
      <p:sp>
        <p:nvSpPr>
          <p:cNvPr id="68610" name="Content Placeholder 2"/>
          <p:cNvSpPr>
            <a:spLocks noGrp="1"/>
          </p:cNvSpPr>
          <p:nvPr>
            <p:ph idx="1"/>
          </p:nvPr>
        </p:nvSpPr>
        <p:spPr>
          <a:xfrm>
            <a:off x="461962" y="1072753"/>
            <a:ext cx="8377237" cy="3899297"/>
          </a:xfrm>
        </p:spPr>
        <p:txBody>
          <a:bodyPr/>
          <a:lstStyle/>
          <a:p>
            <a:r>
              <a:rPr lang="en-US" altLang="en-US" sz="3200" dirty="0">
                <a:latin typeface="Calibri" charset="0"/>
                <a:ea typeface="ＭＳ Ｐゴシック" charset="-128"/>
              </a:rPr>
              <a:t>Semantics maps URIs to the things they denote in “the world”</a:t>
            </a:r>
          </a:p>
          <a:p>
            <a:r>
              <a:rPr lang="en-US" altLang="en-US" sz="3200" dirty="0">
                <a:latin typeface="Calibri" charset="0"/>
                <a:ea typeface="ＭＳ Ｐゴシック" charset="-128"/>
              </a:rPr>
              <a:t>Some of this in in your mind or in how you write your program</a:t>
            </a:r>
          </a:p>
          <a:p>
            <a:r>
              <a:rPr lang="en-US" altLang="en-US" sz="3200" dirty="0">
                <a:latin typeface="Calibri" charset="0"/>
                <a:ea typeface="ＭＳ Ｐゴシック" charset="-128"/>
              </a:rPr>
              <a:t>Meaning of some URIs allow </a:t>
            </a:r>
            <a:r>
              <a:rPr lang="en-US" altLang="en-US" sz="3200" b="1" dirty="0">
                <a:latin typeface="Calibri" charset="0"/>
                <a:ea typeface="ＭＳ Ｐゴシック" charset="-128"/>
              </a:rPr>
              <a:t>inference</a:t>
            </a:r>
          </a:p>
          <a:p>
            <a:pPr lvl="1"/>
            <a:r>
              <a:rPr lang="en-US" altLang="en-US" sz="2800" b="1" dirty="0">
                <a:latin typeface="Calibri" charset="0"/>
                <a:ea typeface="ＭＳ Ｐゴシック" charset="-128"/>
              </a:rPr>
              <a:t>parent</a:t>
            </a:r>
            <a:r>
              <a:rPr lang="en-US" altLang="en-US" sz="2800" dirty="0">
                <a:latin typeface="Calibri" charset="0"/>
                <a:ea typeface="ＭＳ Ｐゴシック" charset="-128"/>
              </a:rPr>
              <a:t> relation is </a:t>
            </a:r>
            <a:r>
              <a:rPr lang="en-US" altLang="en-US" sz="2800" b="1" dirty="0">
                <a:latin typeface="Calibri" charset="0"/>
                <a:ea typeface="ＭＳ Ｐゴシック" charset="-128"/>
              </a:rPr>
              <a:t>inverse</a:t>
            </a:r>
            <a:r>
              <a:rPr lang="en-US" altLang="en-US" sz="2800" dirty="0">
                <a:latin typeface="Calibri" charset="0"/>
                <a:ea typeface="ＭＳ Ｐゴシック" charset="-128"/>
              </a:rPr>
              <a:t> of the </a:t>
            </a:r>
            <a:r>
              <a:rPr lang="en-US" altLang="en-US" sz="2800" b="1" dirty="0">
                <a:latin typeface="Calibri" charset="0"/>
                <a:ea typeface="ＭＳ Ｐゴシック" charset="-128"/>
              </a:rPr>
              <a:t>child</a:t>
            </a:r>
            <a:r>
              <a:rPr lang="en-US" altLang="en-US" sz="2800" dirty="0">
                <a:latin typeface="Calibri" charset="0"/>
                <a:ea typeface="ＭＳ Ｐゴシック" charset="-128"/>
              </a:rPr>
              <a:t> relation</a:t>
            </a:r>
          </a:p>
          <a:p>
            <a:pPr lvl="1"/>
            <a:r>
              <a:rPr lang="en-US" altLang="en-US" sz="2800" dirty="0" err="1">
                <a:latin typeface="Calibri" charset="0"/>
                <a:ea typeface="ＭＳ Ｐゴシック" charset="-128"/>
              </a:rPr>
              <a:t>schema:parent</a:t>
            </a:r>
            <a:r>
              <a:rPr lang="en-US" altLang="en-US" sz="2800" dirty="0">
                <a:latin typeface="Calibri" charset="0"/>
                <a:ea typeface="ＭＳ Ｐゴシック" charset="-128"/>
              </a:rPr>
              <a:t>   </a:t>
            </a:r>
            <a:r>
              <a:rPr lang="en-US" altLang="en-US" sz="2800" dirty="0" err="1">
                <a:latin typeface="Calibri" charset="0"/>
                <a:ea typeface="ＭＳ Ｐゴシック" charset="-128"/>
              </a:rPr>
              <a:t>owl:inverse</a:t>
            </a:r>
            <a:r>
              <a:rPr lang="en-US" altLang="en-US" sz="2800" dirty="0">
                <a:latin typeface="Calibri" charset="0"/>
                <a:ea typeface="ＭＳ Ｐゴシック" charset="-128"/>
              </a:rPr>
              <a:t>   </a:t>
            </a:r>
            <a:r>
              <a:rPr lang="en-US" altLang="en-US" sz="2800" dirty="0" err="1">
                <a:latin typeface="Calibri" charset="0"/>
                <a:ea typeface="ＭＳ Ｐゴシック" charset="-128"/>
              </a:rPr>
              <a:t>schema:child</a:t>
            </a:r>
            <a:endParaRPr lang="en-US" altLang="en-US" sz="2800" dirty="0">
              <a:latin typeface="Calibri" charset="0"/>
              <a:ea typeface="ＭＳ Ｐゴシック" charset="-128"/>
            </a:endParaRPr>
          </a:p>
          <a:p>
            <a:pPr lvl="1"/>
            <a:endParaRPr lang="en-US" altLang="en-US" sz="2800" dirty="0">
              <a:latin typeface="Calibri" charset="0"/>
              <a:ea typeface="ＭＳ Ｐゴシック" charset="-128"/>
            </a:endParaRPr>
          </a:p>
          <a:p>
            <a:pPr lvl="1"/>
            <a:endParaRPr lang="en-US" altLang="en-US" sz="2800" dirty="0">
              <a:latin typeface="Calibri" charset="0"/>
              <a:ea typeface="ＭＳ Ｐゴシック" charset="-128"/>
            </a:endParaRPr>
          </a:p>
          <a:p>
            <a:endParaRPr lang="en-US" altLang="en-US" sz="3200" dirty="0">
              <a:latin typeface="Calibri" charset="0"/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latin typeface="Calibri" charset="0"/>
                <a:ea typeface="ＭＳ Ｐゴシック" charset="-128"/>
              </a:rPr>
              <a:t>3: Pragmatics</a:t>
            </a:r>
          </a:p>
        </p:txBody>
      </p:sp>
      <p:sp>
        <p:nvSpPr>
          <p:cNvPr id="69634" name="Content Placeholder 2"/>
          <p:cNvSpPr>
            <a:spLocks noGrp="1"/>
          </p:cNvSpPr>
          <p:nvPr>
            <p:ph idx="1"/>
          </p:nvPr>
        </p:nvSpPr>
        <p:spPr>
          <a:xfrm>
            <a:off x="550985" y="914400"/>
            <a:ext cx="8081963" cy="3899297"/>
          </a:xfrm>
        </p:spPr>
        <p:txBody>
          <a:bodyPr/>
          <a:lstStyle/>
          <a:p>
            <a:r>
              <a:rPr lang="en-US" altLang="en-US" sz="3200" dirty="0">
                <a:latin typeface="Calibri" charset="0"/>
                <a:ea typeface="ＭＳ Ｐゴシック" charset="-128"/>
              </a:rPr>
              <a:t>Semantics is more than just about truth (statements that assert things)</a:t>
            </a:r>
          </a:p>
          <a:p>
            <a:r>
              <a:rPr lang="en-US" altLang="en-US" sz="3200" dirty="0">
                <a:latin typeface="Calibri" charset="0"/>
                <a:ea typeface="ＭＳ Ｐゴシック" charset="-128"/>
              </a:rPr>
              <a:t>Must account for commands, requests, questions, context, etc.</a:t>
            </a:r>
          </a:p>
          <a:p>
            <a:pPr lvl="1"/>
            <a:r>
              <a:rPr lang="en-US" altLang="en-US" sz="2800" dirty="0">
                <a:latin typeface="Calibri" charset="0"/>
                <a:ea typeface="ＭＳ Ｐゴシック" charset="-128"/>
              </a:rPr>
              <a:t>Some handled by Web protocols (GET, POST)</a:t>
            </a:r>
          </a:p>
          <a:p>
            <a:pPr lvl="1"/>
            <a:r>
              <a:rPr lang="en-US" altLang="en-US" sz="2800" dirty="0">
                <a:latin typeface="Calibri" charset="0"/>
                <a:ea typeface="ＭＳ Ｐゴシック" charset="-128"/>
              </a:rPr>
              <a:t>Some by special protocols (e.g., SPARLQ queries)</a:t>
            </a:r>
          </a:p>
          <a:p>
            <a:pPr lvl="1"/>
            <a:r>
              <a:rPr lang="en-US" altLang="en-US" sz="2800" dirty="0">
                <a:latin typeface="Calibri" charset="0"/>
                <a:ea typeface="ＭＳ Ｐゴシック" charset="-128"/>
              </a:rPr>
              <a:t>Some by having reference KBs of the world (e.g., </a:t>
            </a:r>
            <a:r>
              <a:rPr lang="en-US" altLang="en-US" sz="2800" dirty="0" err="1">
                <a:latin typeface="Calibri" charset="0"/>
                <a:ea typeface="ＭＳ Ｐゴシック" charset="-128"/>
              </a:rPr>
              <a:t>DBpedia</a:t>
            </a:r>
            <a:r>
              <a:rPr lang="en-US" altLang="en-US" sz="2800" dirty="0">
                <a:latin typeface="Calibri" charset="0"/>
                <a:ea typeface="ＭＳ Ｐゴシック" charset="-128"/>
              </a:rPr>
              <a:t>) to help identify common entities</a:t>
            </a:r>
          </a:p>
          <a:p>
            <a:pPr lvl="1"/>
            <a:endParaRPr lang="en-US" altLang="en-US" sz="2800" dirty="0">
              <a:latin typeface="Calibri" charset="0"/>
              <a:ea typeface="ＭＳ Ｐゴシック" charset="-128"/>
            </a:endParaRPr>
          </a:p>
          <a:p>
            <a:endParaRPr lang="en-US" altLang="en-US" sz="3200" dirty="0">
              <a:latin typeface="Calibri" charset="0"/>
              <a:ea typeface="ＭＳ Ｐゴシック" charset="-128"/>
            </a:endParaRPr>
          </a:p>
          <a:p>
            <a:endParaRPr lang="en-US" altLang="en-US" sz="3200" dirty="0">
              <a:latin typeface="Calibri" charset="0"/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latin typeface="Calibri" charset="0"/>
                <a:ea typeface="ＭＳ Ｐゴシック" charset="-128"/>
              </a:rPr>
              <a:t>Where are we</a:t>
            </a:r>
          </a:p>
        </p:txBody>
      </p:sp>
      <p:sp>
        <p:nvSpPr>
          <p:cNvPr id="70658" name="Content Placeholder 2"/>
          <p:cNvSpPr>
            <a:spLocks noGrp="1"/>
          </p:cNvSpPr>
          <p:nvPr>
            <p:ph idx="1"/>
          </p:nvPr>
        </p:nvSpPr>
        <p:spPr>
          <a:xfrm>
            <a:off x="690562" y="1047750"/>
            <a:ext cx="7924801" cy="3899297"/>
          </a:xfrm>
        </p:spPr>
        <p:txBody>
          <a:bodyPr/>
          <a:lstStyle/>
          <a:p>
            <a:r>
              <a:rPr lang="en-US" altLang="en-US" sz="2800" dirty="0">
                <a:latin typeface="Calibri" charset="0"/>
                <a:ea typeface="ＭＳ Ｐゴシック" charset="-128"/>
              </a:rPr>
              <a:t>The W3C version of the open semantic web has been growing steadily</a:t>
            </a:r>
          </a:p>
          <a:p>
            <a:r>
              <a:rPr lang="en-US" altLang="en-US" sz="2800" dirty="0">
                <a:latin typeface="Calibri" charset="0"/>
                <a:ea typeface="ＭＳ Ｐゴシック" charset="-128"/>
              </a:rPr>
              <a:t>Languages and standards are being used in </a:t>
            </a:r>
          </a:p>
          <a:p>
            <a:pPr lvl="1"/>
            <a:r>
              <a:rPr lang="en-US" altLang="en-US" dirty="0">
                <a:latin typeface="Calibri" charset="0"/>
                <a:ea typeface="ＭＳ Ｐゴシック" charset="-128"/>
              </a:rPr>
              <a:t>BBC uses RDF to make up much of its content online</a:t>
            </a:r>
          </a:p>
          <a:p>
            <a:pPr lvl="1"/>
            <a:r>
              <a:rPr lang="en-US" altLang="en-US" sz="2400" dirty="0">
                <a:latin typeface="Calibri" charset="0"/>
                <a:ea typeface="ＭＳ Ｐゴシック" charset="-128"/>
              </a:rPr>
              <a:t>Google and Facebook detect AND MAKE USE OF (some) RDF embedded in html pages</a:t>
            </a:r>
          </a:p>
          <a:p>
            <a:pPr lvl="1"/>
            <a:r>
              <a:rPr lang="en-US" altLang="en-US" sz="2400" dirty="0">
                <a:latin typeface="Calibri" charset="0"/>
                <a:ea typeface="ＭＳ Ｐゴシック" charset="-128"/>
              </a:rPr>
              <a:t>Google, Yahoo, Microsoft and Yandex formed </a:t>
            </a:r>
            <a:r>
              <a:rPr lang="en-US" altLang="en-US" sz="2400" dirty="0">
                <a:latin typeface="Calibri" charset="0"/>
                <a:ea typeface="ＭＳ Ｐゴシック" charset="-128"/>
                <a:hlinkClick r:id="rId2"/>
              </a:rPr>
              <a:t>Schema.org</a:t>
            </a:r>
            <a:r>
              <a:rPr lang="en-US" altLang="en-US" sz="2400" dirty="0">
                <a:latin typeface="Calibri" charset="0"/>
                <a:ea typeface="ＭＳ Ｐゴシック" charset="-128"/>
              </a:rPr>
              <a:t> to develop useful vocabularies</a:t>
            </a:r>
          </a:p>
          <a:p>
            <a:pPr lvl="1"/>
            <a:r>
              <a:rPr lang="en-US" altLang="en-US" sz="2400" dirty="0" err="1">
                <a:latin typeface="Calibri" charset="0"/>
                <a:ea typeface="ＭＳ Ｐゴシック" charset="-128"/>
              </a:rPr>
              <a:t>Data.gov</a:t>
            </a:r>
            <a:r>
              <a:rPr lang="en-US" altLang="en-US" sz="2400" dirty="0">
                <a:latin typeface="Calibri" charset="0"/>
                <a:ea typeface="ＭＳ Ｐゴシック" charset="-128"/>
              </a:rPr>
              <a:t> has many datasets in RDF</a:t>
            </a:r>
          </a:p>
          <a:p>
            <a:endParaRPr lang="en-US" altLang="en-US" sz="3200" dirty="0">
              <a:latin typeface="Calibri" charset="0"/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latin typeface="Calibri" charset="0"/>
                <a:ea typeface="ＭＳ Ｐゴシック" charset="-128"/>
                <a:hlinkClick r:id="rId2"/>
              </a:rPr>
              <a:t>DBpedia</a:t>
            </a:r>
            <a:endParaRPr lang="en-US" altLang="en-US" sz="3600">
              <a:latin typeface="Calibri" charset="0"/>
              <a:ea typeface="ＭＳ Ｐゴシック" charset="-128"/>
            </a:endParaRPr>
          </a:p>
        </p:txBody>
      </p:sp>
      <p:pic>
        <p:nvPicPr>
          <p:cNvPr id="71682" name="Content Placeholder 3" descr="Screen Shot 2013-01-28 at 1.04.41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3" b="8153"/>
          <a:stretch>
            <a:fillRect/>
          </a:stretch>
        </p:blipFill>
        <p:spPr>
          <a:xfrm>
            <a:off x="1485900" y="971551"/>
            <a:ext cx="6172200" cy="3899297"/>
          </a:xfrm>
        </p:spPr>
      </p:pic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1428750" y="342901"/>
            <a:ext cx="1085850" cy="459581"/>
          </a:xfrm>
          <a:prstGeom prst="wedgeRoundRectCallout">
            <a:avLst>
              <a:gd name="adj1" fmla="val 3366"/>
              <a:gd name="adj2" fmla="val 83944"/>
              <a:gd name="adj3" fmla="val 16667"/>
            </a:avLst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lt1"/>
                </a:solidFill>
                <a:latin typeface="Calibri"/>
                <a:ea typeface="+mn-ea"/>
              </a:rPr>
              <a:t>Wikipedia data in RDF</a:t>
            </a:r>
          </a:p>
        </p:txBody>
      </p:sp>
      <p:sp>
        <p:nvSpPr>
          <p:cNvPr id="6" name="Rounded Rectangular Callout 5"/>
          <p:cNvSpPr>
            <a:spLocks noChangeArrowheads="1"/>
          </p:cNvSpPr>
          <p:nvPr/>
        </p:nvSpPr>
        <p:spPr bwMode="auto">
          <a:xfrm>
            <a:off x="1828800" y="2800351"/>
            <a:ext cx="5486400" cy="459581"/>
          </a:xfrm>
          <a:prstGeom prst="wedgeRoundRectCallout">
            <a:avLst>
              <a:gd name="adj1" fmla="val -25644"/>
              <a:gd name="adj2" fmla="val 83944"/>
              <a:gd name="adj3" fmla="val 16667"/>
            </a:avLst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lt1"/>
                </a:solidFill>
                <a:latin typeface="Calibri"/>
                <a:ea typeface="+mn-ea"/>
              </a:rPr>
              <a:t>dbpedia:Alan_Turing       dbpedia-owl:doctoralAdvisor       dbpedia:Alonzo_Church 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latin typeface="Calibri" charset="0"/>
                <a:ea typeface="ＭＳ Ｐゴシック" charset="-128"/>
              </a:rPr>
              <a:t>Wikidata</a:t>
            </a:r>
          </a:p>
        </p:txBody>
      </p:sp>
      <p:sp>
        <p:nvSpPr>
          <p:cNvPr id="727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200" dirty="0">
                <a:latin typeface="Calibri" charset="0"/>
                <a:ea typeface="ＭＳ Ｐゴシック" charset="-128"/>
                <a:hlinkClick r:id="rId2"/>
              </a:rPr>
              <a:t>Wikidata</a:t>
            </a:r>
            <a:r>
              <a:rPr lang="en-US" altLang="en-US" sz="3200" dirty="0">
                <a:latin typeface="Calibri" charset="0"/>
                <a:ea typeface="ＭＳ Ｐゴシック" charset="-128"/>
              </a:rPr>
              <a:t> aims to create an </a:t>
            </a:r>
            <a:r>
              <a:rPr lang="en-US" altLang="en-US" sz="3200" dirty="0" err="1">
                <a:latin typeface="Calibri" charset="0"/>
                <a:ea typeface="ＭＳ Ｐゴシック" charset="-128"/>
              </a:rPr>
              <a:t>rdf</a:t>
            </a:r>
            <a:r>
              <a:rPr lang="en-US" altLang="en-US" sz="3200" dirty="0">
                <a:latin typeface="Calibri" charset="0"/>
                <a:ea typeface="ＭＳ Ｐゴシック" charset="-128"/>
              </a:rPr>
              <a:t>-compatible KG that can be read/edited by humans &amp; machines</a:t>
            </a:r>
          </a:p>
          <a:p>
            <a:pPr lvl="1"/>
            <a:r>
              <a:rPr lang="en-US" altLang="en-US" sz="2800" dirty="0">
                <a:latin typeface="Calibri" charset="0"/>
                <a:ea typeface="ＭＳ Ｐゴシック" charset="-128"/>
              </a:rPr>
              <a:t>Wikimedia project started in April 2012</a:t>
            </a:r>
          </a:p>
          <a:p>
            <a:r>
              <a:rPr lang="en-US" altLang="en-US" sz="3200" dirty="0" err="1">
                <a:latin typeface="Calibri" charset="0"/>
                <a:ea typeface="ＭＳ Ｐゴシック" charset="-128"/>
              </a:rPr>
              <a:t>Wikidata</a:t>
            </a:r>
            <a:r>
              <a:rPr lang="en-US" altLang="en-US" sz="3200" dirty="0">
                <a:latin typeface="Calibri" charset="0"/>
                <a:ea typeface="ＭＳ Ｐゴシック" charset="-128"/>
              </a:rPr>
              <a:t> clients use the repository, e.g., to populate Web pages or Wikipedia </a:t>
            </a:r>
            <a:r>
              <a:rPr lang="en-US" altLang="en-US" sz="3200" dirty="0" err="1">
                <a:latin typeface="Calibri" charset="0"/>
                <a:ea typeface="ＭＳ Ｐゴシック" charset="-128"/>
              </a:rPr>
              <a:t>infoboxes</a:t>
            </a:r>
            <a:endParaRPr lang="en-US" altLang="en-US" sz="3200" dirty="0">
              <a:latin typeface="Calibri" charset="0"/>
              <a:ea typeface="ＭＳ Ｐゴシック" charset="-128"/>
            </a:endParaRPr>
          </a:p>
          <a:p>
            <a:r>
              <a:rPr lang="en-US" altLang="en-US" sz="3200" dirty="0">
                <a:latin typeface="Calibri" charset="0"/>
                <a:ea typeface="ＭＳ Ｐゴシック" charset="-128"/>
              </a:rPr>
              <a:t>Based on ideas from </a:t>
            </a:r>
            <a:r>
              <a:rPr lang="en-US" altLang="en-US" sz="3200" dirty="0">
                <a:latin typeface="Calibri" charset="0"/>
                <a:ea typeface="ＭＳ Ｐゴシック" charset="-128"/>
                <a:hlinkClick r:id="rId3"/>
              </a:rPr>
              <a:t>Semantic MediaWiki </a:t>
            </a:r>
            <a:r>
              <a:rPr lang="en-US" altLang="en-US" sz="3200" dirty="0">
                <a:latin typeface="Calibri" charset="0"/>
                <a:ea typeface="ＭＳ Ｐゴシック" charset="-128"/>
              </a:rPr>
              <a:t>and </a:t>
            </a:r>
            <a:r>
              <a:rPr lang="en-US" altLang="en-US" sz="3200" dirty="0">
                <a:latin typeface="Calibri" charset="0"/>
                <a:ea typeface="ＭＳ Ｐゴシック" charset="-128"/>
                <a:hlinkClick r:id="rId4"/>
              </a:rPr>
              <a:t>Freebase</a:t>
            </a:r>
            <a:endParaRPr lang="en-US" altLang="en-US" sz="3200" dirty="0">
              <a:latin typeface="Calibri" charset="0"/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300">
                <a:latin typeface="Calibri" charset="0"/>
                <a:ea typeface="ＭＳ Ｐゴシック" charset="-128"/>
                <a:hlinkClick r:id="rId2"/>
              </a:rPr>
              <a:t>Semantic Media Wiki</a:t>
            </a:r>
            <a:endParaRPr lang="en-US" altLang="en-US" sz="3300">
              <a:latin typeface="Calibri" charset="0"/>
              <a:ea typeface="ＭＳ Ｐゴシック" charset="-128"/>
            </a:endParaRPr>
          </a:p>
        </p:txBody>
      </p:sp>
      <p:pic>
        <p:nvPicPr>
          <p:cNvPr id="73730" name="Content Placeholder 3" descr="Screen Shot 2013-01-28 at 12.23.17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3" b="8153"/>
          <a:stretch>
            <a:fillRect/>
          </a:stretch>
        </p:blipFill>
        <p:spPr>
          <a:xfrm>
            <a:off x="1489472" y="914401"/>
            <a:ext cx="6172200" cy="3899297"/>
          </a:xfrm>
        </p:spPr>
      </p:pic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1168004" y="342901"/>
            <a:ext cx="1085850" cy="459581"/>
          </a:xfrm>
          <a:prstGeom prst="wedgeRoundRectCallout">
            <a:avLst>
              <a:gd name="adj1" fmla="val 33611"/>
              <a:gd name="adj2" fmla="val 73935"/>
              <a:gd name="adj3" fmla="val 16667"/>
            </a:avLst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lt1"/>
                </a:solidFill>
                <a:latin typeface="Calibri"/>
                <a:ea typeface="+mn-ea"/>
              </a:rPr>
              <a:t>Open source since 2005</a:t>
            </a:r>
          </a:p>
        </p:txBody>
      </p:sp>
      <p:sp>
        <p:nvSpPr>
          <p:cNvPr id="6" name="Rounded Rectangular Callout 5"/>
          <p:cNvSpPr>
            <a:spLocks noChangeArrowheads="1"/>
          </p:cNvSpPr>
          <p:nvPr/>
        </p:nvSpPr>
        <p:spPr bwMode="auto">
          <a:xfrm>
            <a:off x="6743700" y="342901"/>
            <a:ext cx="1085850" cy="459581"/>
          </a:xfrm>
          <a:prstGeom prst="wedgeRoundRectCallout">
            <a:avLst>
              <a:gd name="adj1" fmla="val -23255"/>
              <a:gd name="adj2" fmla="val 75366"/>
              <a:gd name="adj3" fmla="val 16667"/>
            </a:avLst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lt1"/>
                </a:solidFill>
                <a:latin typeface="Calibri"/>
                <a:ea typeface="+mn-ea"/>
              </a:rPr>
              <a:t>Store infobox info in a KB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latin typeface="Calibri" charset="0"/>
                <a:ea typeface="ＭＳ Ｐゴシック" charset="-128"/>
                <a:hlinkClick r:id="rId2"/>
              </a:rPr>
              <a:t>Freebase</a:t>
            </a:r>
            <a:endParaRPr lang="en-US" altLang="en-US" sz="3600">
              <a:latin typeface="Calibri" charset="0"/>
              <a:ea typeface="ＭＳ Ｐゴシック" charset="-128"/>
            </a:endParaRPr>
          </a:p>
        </p:txBody>
      </p:sp>
      <p:pic>
        <p:nvPicPr>
          <p:cNvPr id="74754" name="Content Placeholder 4" descr="Screen Shot 2013-01-28 at 12.16.15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3" b="8153"/>
          <a:stretch>
            <a:fillRect/>
          </a:stretch>
        </p:blipFill>
        <p:spPr>
          <a:xfrm>
            <a:off x="1485900" y="857251"/>
            <a:ext cx="6172200" cy="3899297"/>
          </a:xfrm>
        </p:spPr>
      </p:pic>
      <p:sp>
        <p:nvSpPr>
          <p:cNvPr id="74755" name="TextBox 5"/>
          <p:cNvSpPr txBox="1">
            <a:spLocks noChangeArrowheads="1"/>
          </p:cNvSpPr>
          <p:nvPr/>
        </p:nvSpPr>
        <p:spPr bwMode="auto">
          <a:xfrm>
            <a:off x="1156098" y="4800600"/>
            <a:ext cx="684490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350">
                <a:latin typeface="Calibri" charset="0"/>
              </a:rPr>
              <a:t>“An entity graph of people, places and things, built by a community that loves open data”</a:t>
            </a:r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6743700" y="340519"/>
            <a:ext cx="1085850" cy="459581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lt1"/>
                </a:solidFill>
                <a:latin typeface="Calibri"/>
                <a:ea typeface="+mn-ea"/>
              </a:rPr>
              <a:t>Acquired by Google in 2010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 descr="sudent_library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1" b="15926"/>
          <a:stretch/>
        </p:blipFill>
        <p:spPr bwMode="auto">
          <a:xfrm>
            <a:off x="23327" y="-31750"/>
            <a:ext cx="9120673" cy="517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318022" y="273844"/>
            <a:ext cx="6524625" cy="461665"/>
          </a:xfrm>
          <a:prstGeom prst="rect">
            <a:avLst/>
          </a:prstGeom>
          <a:solidFill>
            <a:srgbClr val="595959">
              <a:alpha val="41960"/>
            </a:srgbClr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9"/>
              </a:srgbClr>
            </a:outerShdw>
          </a:effectLst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>
                <a:solidFill>
                  <a:schemeClr val="bg1"/>
                </a:solidFill>
                <a:latin typeface="+mn-lt"/>
                <a:ea typeface="+mn-ea"/>
              </a:rPr>
              <a:t>Designed </a:t>
            </a:r>
            <a:r>
              <a:rPr lang="en-US" sz="2400" b="1" dirty="0">
                <a:solidFill>
                  <a:schemeClr val="bg1"/>
                </a:solidFill>
                <a:latin typeface="+mn-lt"/>
                <a:ea typeface="+mn-ea"/>
              </a:rPr>
              <a:t>for people, not machines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latin typeface="Calibri" charset="0"/>
                <a:ea typeface="ＭＳ Ｐゴシック" charset="-128"/>
                <a:hlinkClick r:id="rId2"/>
              </a:rPr>
              <a:t>Google Knowledge Graph</a:t>
            </a:r>
            <a:endParaRPr lang="en-US" altLang="en-US" sz="3600">
              <a:latin typeface="Calibri" charset="0"/>
              <a:ea typeface="ＭＳ Ｐゴシック" charset="-128"/>
            </a:endParaRPr>
          </a:p>
        </p:txBody>
      </p:sp>
      <p:pic>
        <p:nvPicPr>
          <p:cNvPr id="75778" name="Content Placeholder 3" descr="Screen Shot 2013-01-28 at 1.11.04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3" b="8153"/>
          <a:stretch>
            <a:fillRect/>
          </a:stretch>
        </p:blipFill>
        <p:spPr>
          <a:xfrm>
            <a:off x="1485900" y="857251"/>
            <a:ext cx="6172200" cy="3899297"/>
          </a:xfrm>
        </p:spPr>
      </p:pic>
      <p:sp>
        <p:nvSpPr>
          <p:cNvPr id="75779" name="TextBox 4"/>
          <p:cNvSpPr txBox="1">
            <a:spLocks noChangeArrowheads="1"/>
          </p:cNvSpPr>
          <p:nvPr/>
        </p:nvSpPr>
        <p:spPr bwMode="auto">
          <a:xfrm>
            <a:off x="1771650" y="4800600"/>
            <a:ext cx="55435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350"/>
              <a:t>Google’s slogan for the knowledge graph: “things, not strings”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charset="0"/>
                <a:ea typeface="ＭＳ Ｐゴシック" charset="-128"/>
              </a:rPr>
              <a:t>Who wrote Tom Sawyer?</a:t>
            </a:r>
          </a:p>
        </p:txBody>
      </p:sp>
      <p:pic>
        <p:nvPicPr>
          <p:cNvPr id="76802" name="Picture 3" descr="Screen Shot 2015-06-29 at 11.46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783431"/>
            <a:ext cx="6858000" cy="4739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6858000" cy="762000"/>
          </a:xfrm>
        </p:spPr>
        <p:txBody>
          <a:bodyPr/>
          <a:lstStyle/>
          <a:p>
            <a:r>
              <a:rPr lang="en-US" altLang="en-US" sz="3300">
                <a:latin typeface="Calibri" charset="0"/>
                <a:ea typeface="ＭＳ Ｐゴシック" charset="-128"/>
              </a:rPr>
              <a:t>Facebook Open Graph</a:t>
            </a:r>
          </a:p>
        </p:txBody>
      </p:sp>
      <p:pic>
        <p:nvPicPr>
          <p:cNvPr id="83970" name="Content Placeholder 3" descr="Screen Shot 2013-01-28 at 12.40.1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3" b="8153"/>
          <a:stretch>
            <a:fillRect/>
          </a:stretch>
        </p:blipFill>
        <p:spPr>
          <a:xfrm>
            <a:off x="1485900" y="800101"/>
            <a:ext cx="6172200" cy="3899297"/>
          </a:xfrm>
        </p:spPr>
      </p:pic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6629400" y="285751"/>
            <a:ext cx="1314450" cy="459581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lt1"/>
                </a:solidFill>
                <a:latin typeface="Calibri"/>
                <a:ea typeface="+mn-ea"/>
              </a:rPr>
              <a:t>=&gt; object in the FB graph</a:t>
            </a:r>
          </a:p>
        </p:txBody>
      </p:sp>
      <p:sp>
        <p:nvSpPr>
          <p:cNvPr id="6" name="Rounded Rectangular Callout 5"/>
          <p:cNvSpPr>
            <a:spLocks noChangeArrowheads="1"/>
          </p:cNvSpPr>
          <p:nvPr/>
        </p:nvSpPr>
        <p:spPr bwMode="auto">
          <a:xfrm>
            <a:off x="1200150" y="285751"/>
            <a:ext cx="1314450" cy="459581"/>
          </a:xfrm>
          <a:prstGeom prst="wedgeRoundRectCallout">
            <a:avLst>
              <a:gd name="adj1" fmla="val 157"/>
              <a:gd name="adj2" fmla="val 63931"/>
              <a:gd name="adj3" fmla="val 16667"/>
            </a:avLst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lt1"/>
                </a:solidFill>
                <a:latin typeface="Calibri"/>
                <a:ea typeface="+mn-ea"/>
              </a:rPr>
              <a:t>Annotate your web pages in RDFa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latin typeface="Calibri" charset="0"/>
                <a:ea typeface="ＭＳ Ｐゴシック" charset="-128"/>
              </a:rPr>
              <a:t>Apple’s SIRI</a:t>
            </a:r>
          </a:p>
        </p:txBody>
      </p:sp>
      <p:pic>
        <p:nvPicPr>
          <p:cNvPr id="84994" name="Content Placeholder 3" descr="Screen Shot 2013-01-28 at 1.22.3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3" b="8153"/>
          <a:stretch>
            <a:fillRect/>
          </a:stretch>
        </p:blipFill>
        <p:spPr>
          <a:xfrm>
            <a:off x="1485900" y="844153"/>
            <a:ext cx="6172200" cy="3899297"/>
          </a:xfrm>
        </p:spPr>
      </p:pic>
      <p:sp>
        <p:nvSpPr>
          <p:cNvPr id="84995" name="TextBox 4"/>
          <p:cNvSpPr txBox="1">
            <a:spLocks noChangeArrowheads="1"/>
          </p:cNvSpPr>
          <p:nvPr/>
        </p:nvSpPr>
        <p:spPr bwMode="auto">
          <a:xfrm>
            <a:off x="1771650" y="4800600"/>
            <a:ext cx="55435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350"/>
              <a:t>SIRI needs lots of semantic data about entities in the world</a:t>
            </a:r>
          </a:p>
        </p:txBody>
      </p:sp>
      <p:sp>
        <p:nvSpPr>
          <p:cNvPr id="6" name="Rounded Rectangular Callout 5"/>
          <p:cNvSpPr>
            <a:spLocks noChangeArrowheads="1"/>
          </p:cNvSpPr>
          <p:nvPr/>
        </p:nvSpPr>
        <p:spPr bwMode="auto">
          <a:xfrm>
            <a:off x="6743700" y="285750"/>
            <a:ext cx="1085850" cy="51435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lt1"/>
                </a:solidFill>
                <a:latin typeface="Calibri"/>
                <a:ea typeface="+mn-ea"/>
              </a:rPr>
              <a:t>SIRI engineers from AI/SW community</a:t>
            </a:r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1200150" y="285750"/>
            <a:ext cx="1257300" cy="514350"/>
          </a:xfrm>
          <a:prstGeom prst="wedgeRoundRectCallout">
            <a:avLst>
              <a:gd name="adj1" fmla="val 19093"/>
              <a:gd name="adj2" fmla="val 62500"/>
              <a:gd name="adj3" fmla="val 16667"/>
            </a:avLst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lt1"/>
                </a:solidFill>
                <a:latin typeface="Calibri"/>
                <a:ea typeface="+mn-ea"/>
              </a:rPr>
              <a:t>speech =&gt; text =&gt; entities =&gt; task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/>
          <p:cNvSpPr>
            <a:spLocks noGrp="1"/>
          </p:cNvSpPr>
          <p:nvPr>
            <p:ph type="title"/>
          </p:nvPr>
        </p:nvSpPr>
        <p:spPr>
          <a:xfrm>
            <a:off x="1432322" y="114300"/>
            <a:ext cx="6172200" cy="762000"/>
          </a:xfrm>
        </p:spPr>
        <p:txBody>
          <a:bodyPr/>
          <a:lstStyle/>
          <a:p>
            <a:r>
              <a:rPr lang="en-US" altLang="en-US" sz="3600">
                <a:latin typeface="Calibri" charset="0"/>
                <a:ea typeface="ＭＳ Ｐゴシック" charset="-128"/>
                <a:hlinkClick r:id="rId2"/>
              </a:rPr>
              <a:t>IBM’s Watson</a:t>
            </a:r>
            <a:endParaRPr lang="en-US" altLang="en-US" sz="3600">
              <a:latin typeface="Calibri" charset="0"/>
              <a:ea typeface="ＭＳ Ｐゴシック" charset="-128"/>
            </a:endParaRPr>
          </a:p>
        </p:txBody>
      </p:sp>
      <p:pic>
        <p:nvPicPr>
          <p:cNvPr id="86018" name="Content Placeholder 3" descr="Screen Shot 2013-01-28 at 1.27.51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3" b="8153"/>
          <a:stretch>
            <a:fillRect/>
          </a:stretch>
        </p:blipFill>
        <p:spPr>
          <a:xfrm>
            <a:off x="1485900" y="800101"/>
            <a:ext cx="6172200" cy="3899297"/>
          </a:xfrm>
        </p:spPr>
      </p:pic>
      <p:sp>
        <p:nvSpPr>
          <p:cNvPr id="86019" name="TextBox 4"/>
          <p:cNvSpPr txBox="1">
            <a:spLocks noChangeArrowheads="1"/>
          </p:cNvSpPr>
          <p:nvPr/>
        </p:nvSpPr>
        <p:spPr bwMode="auto">
          <a:xfrm>
            <a:off x="1600200" y="4800600"/>
            <a:ext cx="636911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350"/>
              <a:t>IBM used Semantic Web technology and data in Watson, see </a:t>
            </a:r>
            <a:r>
              <a:rPr lang="en-US" altLang="en-US" sz="1350">
                <a:hlinkClick r:id="rId4"/>
              </a:rPr>
              <a:t>http://bit.ly/X44alE </a:t>
            </a:r>
            <a:endParaRPr lang="en-US" altLang="en-US" sz="135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/>
          <p:cNvSpPr>
            <a:spLocks noGrp="1"/>
          </p:cNvSpPr>
          <p:nvPr>
            <p:ph type="title"/>
          </p:nvPr>
        </p:nvSpPr>
        <p:spPr>
          <a:xfrm>
            <a:off x="1432322" y="57150"/>
            <a:ext cx="6172200" cy="762000"/>
          </a:xfrm>
        </p:spPr>
        <p:txBody>
          <a:bodyPr/>
          <a:lstStyle/>
          <a:p>
            <a:r>
              <a:rPr lang="en-US" altLang="en-US" sz="3600">
                <a:latin typeface="Calibri" charset="0"/>
                <a:ea typeface="ＭＳ Ｐゴシック" charset="-128"/>
              </a:rPr>
              <a:t>Schema.org</a:t>
            </a:r>
          </a:p>
        </p:txBody>
      </p:sp>
      <p:pic>
        <p:nvPicPr>
          <p:cNvPr id="87042" name="Picture 3" descr="Screen Shot 2014-01-27 at 2.25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71501"/>
            <a:ext cx="6858000" cy="486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ular Callout 5"/>
          <p:cNvSpPr>
            <a:spLocks noChangeArrowheads="1"/>
          </p:cNvSpPr>
          <p:nvPr/>
        </p:nvSpPr>
        <p:spPr bwMode="auto">
          <a:xfrm>
            <a:off x="1200150" y="285750"/>
            <a:ext cx="1257300" cy="514350"/>
          </a:xfrm>
          <a:prstGeom prst="wedgeRoundRectCallout">
            <a:avLst>
              <a:gd name="adj1" fmla="val 19093"/>
              <a:gd name="adj2" fmla="val 62500"/>
              <a:gd name="adj3" fmla="val 16667"/>
            </a:avLst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lt1"/>
                </a:solidFill>
                <a:latin typeface="Calibri"/>
                <a:ea typeface="+mn-ea"/>
              </a:rPr>
              <a:t>A collection of useful ontologies</a:t>
            </a:r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6000750" y="171450"/>
            <a:ext cx="1828800" cy="62865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lt1"/>
                </a:solidFill>
                <a:latin typeface="Calibri"/>
                <a:ea typeface="+mn-ea"/>
              </a:rPr>
              <a:t>Embed in HTML using RDFa to make machine understand-able statements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91076-CE8F-0F4F-B519-B8D278EF6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52400"/>
            <a:ext cx="4643437" cy="762000"/>
          </a:xfrm>
        </p:spPr>
        <p:txBody>
          <a:bodyPr/>
          <a:lstStyle/>
          <a:p>
            <a:pPr algn="l"/>
            <a:r>
              <a:rPr lang="en-US" dirty="0" err="1"/>
              <a:t>Wikidata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2B51DE-DB05-5848-9714-C83BE4E2B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1685" y="57150"/>
            <a:ext cx="4082079" cy="5181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8CDAF9-BE68-B14E-A4FE-0C0775A7167B}"/>
              </a:ext>
            </a:extLst>
          </p:cNvPr>
          <p:cNvSpPr txBox="1"/>
          <p:nvPr/>
        </p:nvSpPr>
        <p:spPr>
          <a:xfrm>
            <a:off x="152400" y="1072098"/>
            <a:ext cx="5181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Knowledge graph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with ~700M statements about ~57M items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Fine-grained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ontology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has ~2M types and ~5K properties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Strings tagged with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language id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Entities have a canonical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name,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aliases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in multiple languages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UMBC=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Q735049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a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university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with English name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University of Maryland, Baltimore County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and alias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UMBC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5141559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latin typeface="Calibri" charset="0"/>
                <a:ea typeface="ＭＳ Ｐゴシック" charset="-128"/>
              </a:rPr>
              <a:t>Summary</a:t>
            </a:r>
          </a:p>
        </p:txBody>
      </p:sp>
      <p:sp>
        <p:nvSpPr>
          <p:cNvPr id="88066" name="Content Placeholder 2"/>
          <p:cNvSpPr>
            <a:spLocks noGrp="1"/>
          </p:cNvSpPr>
          <p:nvPr>
            <p:ph idx="1"/>
          </p:nvPr>
        </p:nvSpPr>
        <p:spPr>
          <a:xfrm>
            <a:off x="609600" y="914401"/>
            <a:ext cx="8077200" cy="3899297"/>
          </a:xfrm>
        </p:spPr>
        <p:txBody>
          <a:bodyPr/>
          <a:lstStyle/>
          <a:p>
            <a:r>
              <a:rPr lang="en-US" altLang="en-US" sz="2800" dirty="0">
                <a:latin typeface="Calibri" charset="0"/>
                <a:ea typeface="ＭＳ Ｐゴシック" charset="-128"/>
              </a:rPr>
              <a:t>Web has made us smarter by sharing information and knowledge as text, audio and images</a:t>
            </a:r>
          </a:p>
          <a:p>
            <a:r>
              <a:rPr lang="en-US" altLang="en-US" sz="2800" dirty="0">
                <a:latin typeface="Calibri" charset="0"/>
                <a:ea typeface="ＭＳ Ｐゴシック" charset="-128"/>
              </a:rPr>
              <a:t>Machines should also be able to use the Web to publish &amp; retrieve information &amp; knowledge</a:t>
            </a:r>
          </a:p>
          <a:p>
            <a:r>
              <a:rPr lang="en-US" altLang="en-US" sz="2800" dirty="0">
                <a:latin typeface="Calibri" charset="0"/>
                <a:ea typeface="ＭＳ Ｐゴシック" charset="-128"/>
              </a:rPr>
              <a:t>Human forms of knowledge are hard for machines to understand and generate</a:t>
            </a:r>
          </a:p>
          <a:p>
            <a:r>
              <a:rPr lang="en-US" altLang="en-US" sz="2800" dirty="0">
                <a:latin typeface="Calibri" charset="0"/>
                <a:ea typeface="ＭＳ Ｐゴシック" charset="-128"/>
              </a:rPr>
              <a:t>The Semantic Web is a collection of languages, ontologies, software tools, services and KBs that are designed to support machines</a:t>
            </a:r>
          </a:p>
          <a:p>
            <a:endParaRPr lang="en-US" altLang="en-US" sz="2800" dirty="0">
              <a:latin typeface="Calibri" charset="0"/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sudent_library.jpg">
            <a:extLst>
              <a:ext uri="{FF2B5EF4-FFF2-40B4-BE49-F238E27FC236}">
                <a16:creationId xmlns:a16="http://schemas.microsoft.com/office/drawing/2014/main" id="{8FCFA907-F0AE-D846-AB0D-EA468476B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1" b="15926"/>
          <a:stretch/>
        </p:blipFill>
        <p:spPr bwMode="auto">
          <a:xfrm>
            <a:off x="23327" y="-31750"/>
            <a:ext cx="9120673" cy="517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318022" y="273844"/>
            <a:ext cx="6524625" cy="2677656"/>
          </a:xfrm>
          <a:prstGeom prst="rect">
            <a:avLst/>
          </a:prstGeom>
          <a:solidFill>
            <a:srgbClr val="595959">
              <a:alpha val="41960"/>
            </a:srgbClr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9"/>
              </a:srgbClr>
            </a:outerShdw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bg1"/>
                </a:solidFill>
                <a:latin typeface="+mn-lt"/>
                <a:ea typeface="+mn-ea"/>
              </a:rPr>
              <a:t>Designed for people, not machines</a:t>
            </a:r>
          </a:p>
          <a:p>
            <a:pPr marL="556022" indent="-254794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+mn-lt"/>
                <a:ea typeface="+mn-ea"/>
              </a:rPr>
              <a:t>Content is mostly text, spoken language, images and videos</a:t>
            </a:r>
          </a:p>
          <a:p>
            <a:pPr marL="556022" indent="-254794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+mn-lt"/>
                <a:ea typeface="+mn-ea"/>
              </a:rPr>
              <a:t>Easy for people to understand</a:t>
            </a:r>
          </a:p>
          <a:p>
            <a:pPr marL="556022" indent="-254794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+mn-lt"/>
                <a:ea typeface="+mn-ea"/>
              </a:rPr>
              <a:t>But hard for machines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bg1"/>
                </a:solidFill>
                <a:latin typeface="+mn-lt"/>
                <a:ea typeface="+mn-ea"/>
              </a:rPr>
              <a:t>Machines need access to this knowledge too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2" descr="Vannevar-Bush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7" b="15226"/>
          <a:stretch/>
        </p:blipFill>
        <p:spPr bwMode="auto">
          <a:xfrm>
            <a:off x="1" y="-7942"/>
            <a:ext cx="9144000" cy="515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318022" y="273844"/>
            <a:ext cx="6524625" cy="507831"/>
          </a:xfrm>
          <a:prstGeom prst="rect">
            <a:avLst/>
          </a:prstGeom>
          <a:solidFill>
            <a:srgbClr val="595959">
              <a:alpha val="41960"/>
            </a:srgbClr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9"/>
              </a:srgbClr>
            </a:outerShdw>
          </a:effectLst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700" b="1" dirty="0">
                <a:solidFill>
                  <a:schemeClr val="bg1"/>
                </a:solidFill>
                <a:latin typeface="+mn-lt"/>
                <a:ea typeface="+mn-ea"/>
              </a:rPr>
              <a:t>Access via information retrieval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8701" y="4713685"/>
            <a:ext cx="6972300" cy="369332"/>
          </a:xfrm>
          <a:prstGeom prst="rect">
            <a:avLst/>
          </a:prstGeom>
          <a:solidFill>
            <a:schemeClr val="tx1">
              <a:lumMod val="65000"/>
              <a:lumOff val="35000"/>
              <a:alpha val="42000"/>
            </a:schemeClr>
          </a:solidFill>
          <a:ln w="3175">
            <a:noFill/>
          </a:ln>
          <a:effectLst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  <a:latin typeface="+mn-lt"/>
                <a:ea typeface="+mn-ea"/>
              </a:rPr>
              <a:t>Vannevar Bush envisioned a hypertext/IR system in 1945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Vannevar-Bush.jpg">
            <a:extLst>
              <a:ext uri="{FF2B5EF4-FFF2-40B4-BE49-F238E27FC236}">
                <a16:creationId xmlns:a16="http://schemas.microsoft.com/office/drawing/2014/main" id="{3EADB5E1-BB0F-0046-B729-171D2528D0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7" b="15226"/>
          <a:stretch/>
        </p:blipFill>
        <p:spPr bwMode="auto">
          <a:xfrm>
            <a:off x="1" y="-7942"/>
            <a:ext cx="9144000" cy="515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318022" y="273844"/>
            <a:ext cx="6524625" cy="3000821"/>
          </a:xfrm>
          <a:prstGeom prst="rect">
            <a:avLst/>
          </a:prstGeom>
          <a:solidFill>
            <a:srgbClr val="595959">
              <a:alpha val="72156"/>
            </a:srgbClr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700" b="1">
                <a:solidFill>
                  <a:schemeClr val="bg1"/>
                </a:solidFill>
                <a:latin typeface="Calibri" charset="0"/>
              </a:rPr>
              <a:t>Access is primarily via information retrieval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2700">
                <a:solidFill>
                  <a:schemeClr val="bg1"/>
                </a:solidFill>
                <a:latin typeface="Calibri" charset="0"/>
              </a:rPr>
              <a:t>Key-word queries</a:t>
            </a:r>
            <a:r>
              <a:rPr lang="is-IS" altLang="en-US" sz="2700">
                <a:solidFill>
                  <a:schemeClr val="bg1"/>
                </a:solidFill>
                <a:latin typeface="Wingdings" charset="2"/>
                <a:sym typeface="Wingdings" charset="2"/>
              </a:rPr>
              <a:t>→</a:t>
            </a:r>
            <a:r>
              <a:rPr lang="is-IS" altLang="en-US" sz="2700">
                <a:solidFill>
                  <a:schemeClr val="bg1"/>
                </a:solidFill>
                <a:latin typeface="Calibri" charset="0"/>
                <a:sym typeface="Wingdings" charset="2"/>
              </a:rPr>
              <a:t>ranked document list</a:t>
            </a:r>
          </a:p>
          <a:p>
            <a:pPr eaLnBrk="1" hangingPunct="1">
              <a:buFont typeface="Arial" charset="0"/>
              <a:buChar char="•"/>
            </a:pPr>
            <a:r>
              <a:rPr lang="is-IS" altLang="en-US" sz="2700">
                <a:solidFill>
                  <a:schemeClr val="bg1"/>
                </a:solidFill>
                <a:latin typeface="Calibri" charset="0"/>
                <a:sym typeface="Wingdings" charset="2"/>
              </a:rPr>
              <a:t>We still need to read the documents or watch the videos </a:t>
            </a:r>
          </a:p>
          <a:p>
            <a:pPr eaLnBrk="1" hangingPunct="1">
              <a:buFont typeface="Arial" charset="0"/>
              <a:buChar char="•"/>
            </a:pPr>
            <a:r>
              <a:rPr lang="is-IS" altLang="en-US" sz="2700">
                <a:solidFill>
                  <a:schemeClr val="bg1"/>
                </a:solidFill>
                <a:latin typeface="Calibri" charset="0"/>
                <a:sym typeface="Wingdings" charset="2"/>
              </a:rPr>
              <a:t>We often want an answer to a question: </a:t>
            </a:r>
            <a:r>
              <a:rPr lang="is-IS" altLang="en-US" sz="2700" i="1">
                <a:solidFill>
                  <a:schemeClr val="bg1"/>
                </a:solidFill>
                <a:latin typeface="Calibri" charset="0"/>
                <a:sym typeface="Wingdings" charset="2"/>
              </a:rPr>
              <a:t>where is the Census Big Data Day event</a:t>
            </a:r>
          </a:p>
          <a:p>
            <a:pPr eaLnBrk="1" hangingPunct="1"/>
            <a:r>
              <a:rPr lang="is-IS" altLang="en-US" sz="2700" b="1">
                <a:solidFill>
                  <a:schemeClr val="bg1"/>
                </a:solidFill>
                <a:latin typeface="Calibri" charset="0"/>
                <a:sym typeface="Wingdings" charset="2"/>
              </a:rPr>
              <a:t>And so do our machines and apps</a:t>
            </a:r>
            <a:endParaRPr lang="en-US" altLang="en-US" sz="2700" b="1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33625" y="4713685"/>
            <a:ext cx="5667375" cy="646331"/>
          </a:xfrm>
          <a:prstGeom prst="rect">
            <a:avLst/>
          </a:prstGeom>
          <a:solidFill>
            <a:schemeClr val="tx1">
              <a:lumMod val="65000"/>
              <a:lumOff val="35000"/>
              <a:alpha val="42000"/>
            </a:schemeClr>
          </a:solidFill>
          <a:ln w="3175">
            <a:noFill/>
          </a:ln>
          <a:effectLst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  <a:latin typeface="+mn-lt"/>
                <a:ea typeface="+mn-ea"/>
              </a:rPr>
              <a:t>Vannevar Bush envisioned a hypertext/IR system in 1945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 descr="knowledge_graph.jpg"/>
          <p:cNvPicPr>
            <a:picLocks noChangeAspect="1"/>
          </p:cNvPicPr>
          <p:nvPr/>
        </p:nvPicPr>
        <p:blipFill rotWithShape="1">
          <a:blip r:embed="rId2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40" b="7471"/>
          <a:stretch/>
        </p:blipFill>
        <p:spPr bwMode="auto">
          <a:xfrm>
            <a:off x="2059" y="0"/>
            <a:ext cx="914962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313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318022" y="273844"/>
            <a:ext cx="6524625" cy="507831"/>
          </a:xfrm>
          <a:prstGeom prst="rect">
            <a:avLst/>
          </a:prstGeom>
          <a:solidFill>
            <a:srgbClr val="595959">
              <a:alpha val="41960"/>
            </a:srgbClr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9"/>
              </a:srgbClr>
            </a:outerShdw>
          </a:effectLst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700" b="1" dirty="0">
                <a:solidFill>
                  <a:schemeClr val="bg1"/>
                </a:solidFill>
                <a:latin typeface="+mn-lt"/>
                <a:ea typeface="+mn-ea"/>
              </a:rPr>
              <a:t>We need to add knowledge graphs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M-UMBC">
  <a:themeElements>
    <a:clrScheme name="Custom 3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0000FF"/>
      </a:folHlink>
    </a:clrScheme>
    <a:fontScheme name="IM-UMBC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IM-UMB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-UMB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-UMB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-UMB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-UMB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-UMB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-UMB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-UMB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-UMB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-UMB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-UMB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-UMB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17268</TotalTime>
  <Words>4209</Words>
  <Application>Microsoft Macintosh PowerPoint</Application>
  <PresentationFormat>On-screen Show (16:9)</PresentationFormat>
  <Paragraphs>588</Paragraphs>
  <Slides>57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Comic Sans MS</vt:lpstr>
      <vt:lpstr>Georgia</vt:lpstr>
      <vt:lpstr>Helvetica Neue</vt:lpstr>
      <vt:lpstr>Symbol</vt:lpstr>
      <vt:lpstr>Wingdings</vt:lpstr>
      <vt:lpstr>IM-UMBC</vt:lpstr>
      <vt:lpstr>Introduction to Knowledge Graphs and the Semantic Web </vt:lpstr>
      <vt:lpstr>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State of the Art?</vt:lpstr>
      <vt:lpstr>Ask: When was Tom Sawyer written?</vt:lpstr>
      <vt:lpstr>PowerPoint Presentation</vt:lpstr>
      <vt:lpstr>PowerPoint Presentation</vt:lpstr>
      <vt:lpstr>Conversational Bots</vt:lpstr>
      <vt:lpstr>Where does the knowledge come from?</vt:lpstr>
      <vt:lpstr>Who invented the Web?</vt:lpstr>
      <vt:lpstr>Who invented the Web?</vt:lpstr>
      <vt:lpstr>Semantic Web Origin</vt:lpstr>
      <vt:lpstr>W3C’s Semantic Web Goals</vt:lpstr>
      <vt:lpstr>Why is this hard?</vt:lpstr>
      <vt:lpstr>What this looks like to a machine…</vt:lpstr>
      <vt:lpstr>OK, so HTML is not helpful</vt:lpstr>
      <vt:lpstr>XML to the rescue?</vt:lpstr>
      <vt:lpstr>XML  machine accessible meaning</vt:lpstr>
      <vt:lpstr>XML Schema helps</vt:lpstr>
      <vt:lpstr>But there are many schemas</vt:lpstr>
      <vt:lpstr>There’s no way to relate schema</vt:lpstr>
      <vt:lpstr>An Ontology level is needed</vt:lpstr>
      <vt:lpstr>PowerPoint Presentation</vt:lpstr>
      <vt:lpstr>PowerPoint Presentation</vt:lpstr>
      <vt:lpstr>The node in the center is DBpedia</vt:lpstr>
      <vt:lpstr>PowerPoint Presentation</vt:lpstr>
      <vt:lpstr>PowerPoint Presentation</vt:lpstr>
      <vt:lpstr>PowerPoint Presentation</vt:lpstr>
      <vt:lpstr>PowerPoint Presentation</vt:lpstr>
      <vt:lpstr>Linked Open Data Cloud 2019</vt:lpstr>
      <vt:lpstr>Wikidata</vt:lpstr>
      <vt:lpstr>Wikidata</vt:lpstr>
      <vt:lpstr>Wikidata Entity</vt:lpstr>
      <vt:lpstr>Semantic Web: 1, 2, 3</vt:lpstr>
      <vt:lpstr>1: Syntax</vt:lpstr>
      <vt:lpstr>2: Semantics</vt:lpstr>
      <vt:lpstr>3: Pragmatics</vt:lpstr>
      <vt:lpstr>Where are we</vt:lpstr>
      <vt:lpstr>DBpedia</vt:lpstr>
      <vt:lpstr>Wikidata</vt:lpstr>
      <vt:lpstr>Semantic Media Wiki</vt:lpstr>
      <vt:lpstr>Freebase</vt:lpstr>
      <vt:lpstr>Google Knowledge Graph</vt:lpstr>
      <vt:lpstr>Who wrote Tom Sawyer?</vt:lpstr>
      <vt:lpstr>Facebook Open Graph</vt:lpstr>
      <vt:lpstr>Apple’s SIRI</vt:lpstr>
      <vt:lpstr>IBM’s Watson</vt:lpstr>
      <vt:lpstr>Schema.org</vt:lpstr>
      <vt:lpstr>Wikidata</vt:lpstr>
      <vt:lpstr>Summary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Intelligent Applications Using Ontologies and the Semantic Web </dc:title>
  <dc:creator>Harry Chen</dc:creator>
  <cp:lastModifiedBy>Tim Finin</cp:lastModifiedBy>
  <cp:revision>185</cp:revision>
  <cp:lastPrinted>2012-01-31T17:21:41Z</cp:lastPrinted>
  <dcterms:created xsi:type="dcterms:W3CDTF">2009-01-26T21:07:28Z</dcterms:created>
  <dcterms:modified xsi:type="dcterms:W3CDTF">2019-09-04T19:19:43Z</dcterms:modified>
</cp:coreProperties>
</file>